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76" r:id="rId1"/>
  </p:sldMasterIdLst>
  <p:notesMasterIdLst>
    <p:notesMasterId r:id="rId4"/>
  </p:notesMasterIdLst>
  <p:handoutMasterIdLst>
    <p:handoutMasterId r:id="rId5"/>
  </p:handoutMasterIdLst>
  <p:sldIdLst>
    <p:sldId id="263" r:id="rId2"/>
    <p:sldId id="262" r:id="rId3"/>
  </p:sldIdLst>
  <p:sldSz cx="7775575" cy="10907713"/>
  <p:notesSz cx="6888163" cy="10018713"/>
  <p:kinsoku lang="ja-JP" invalStChars="、。，．・：；？！゛゜ヽヾゝゞ々ー’”）〕］｝〉》」』】°‰′″℃￠％ぁぃぅぇぉっゃゅょゎァィゥェォッャュョヮヵヶ!%),.:;?]}｡｣､･ｧｨｩｪｫｬｭｮｯｰﾞﾟ" invalEndChars="‘“（〔［｛〈《「『【￥＄$([\{｢￡"/>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 uri="{2D200454-40CA-4A62-9FC3-DE9A4176ACB9}">
      <p15:notesGuideLst xmlns:p15="http://schemas.microsoft.com/office/powerpoint/2012/main">
        <p15:guide id="1" orient="horz" pos="3156" userDrawn="1">
          <p15:clr>
            <a:srgbClr val="A4A3A4"/>
          </p15:clr>
        </p15:guide>
        <p15:guide id="2" pos="217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152D"/>
    <a:srgbClr val="FBC82B"/>
    <a:srgbClr val="FFFFFF"/>
    <a:srgbClr val="FFFFCC"/>
    <a:srgbClr val="E50011"/>
    <a:srgbClr val="77531E"/>
    <a:srgbClr val="CC0000"/>
    <a:srgbClr val="CC3300"/>
    <a:srgbClr val="66330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644" autoAdjust="0"/>
    <p:restoredTop sz="99507" autoAdjust="0"/>
  </p:normalViewPr>
  <p:slideViewPr>
    <p:cSldViewPr snapToGrid="0">
      <p:cViewPr varScale="1">
        <p:scale>
          <a:sx n="74" d="100"/>
          <a:sy n="74" d="100"/>
        </p:scale>
        <p:origin x="2760" y="66"/>
      </p:cViewPr>
      <p:guideLst>
        <p:guide orient="horz" pos="3435"/>
        <p:guide pos="2449"/>
      </p:guideLst>
    </p:cSldViewPr>
  </p:slideViewPr>
  <p:notesTextViewPr>
    <p:cViewPr>
      <p:scale>
        <a:sx n="1" d="1"/>
        <a:sy n="1" d="1"/>
      </p:scale>
      <p:origin x="0" y="0"/>
    </p:cViewPr>
  </p:notesTextViewPr>
  <p:notesViewPr>
    <p:cSldViewPr snapToGrid="0">
      <p:cViewPr varScale="1">
        <p:scale>
          <a:sx n="70" d="100"/>
          <a:sy n="70" d="100"/>
        </p:scale>
        <p:origin x="-2148" y="-108"/>
      </p:cViewPr>
      <p:guideLst>
        <p:guide orient="horz" pos="3156"/>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85369" cy="500708"/>
          </a:xfrm>
          <a:prstGeom prst="rect">
            <a:avLst/>
          </a:prstGeom>
        </p:spPr>
        <p:txBody>
          <a:bodyPr vert="horz" lIns="86954" tIns="43478" rIns="86954" bIns="43478" rtlCol="0"/>
          <a:lstStyle>
            <a:lvl1pPr algn="l">
              <a:defRPr sz="1000"/>
            </a:lvl1pPr>
          </a:lstStyle>
          <a:p>
            <a:endParaRPr kumimoji="1" lang="ja-JP" altLang="en-US" dirty="0"/>
          </a:p>
        </p:txBody>
      </p:sp>
      <p:sp>
        <p:nvSpPr>
          <p:cNvPr id="3" name="日付プレースホルダー 2"/>
          <p:cNvSpPr>
            <a:spLocks noGrp="1"/>
          </p:cNvSpPr>
          <p:nvPr>
            <p:ph type="dt" sz="quarter" idx="1"/>
          </p:nvPr>
        </p:nvSpPr>
        <p:spPr>
          <a:xfrm>
            <a:off x="3901305" y="0"/>
            <a:ext cx="2985369" cy="500708"/>
          </a:xfrm>
          <a:prstGeom prst="rect">
            <a:avLst/>
          </a:prstGeom>
        </p:spPr>
        <p:txBody>
          <a:bodyPr vert="horz" lIns="86954" tIns="43478" rIns="86954" bIns="43478" rtlCol="0"/>
          <a:lstStyle>
            <a:lvl1pPr algn="r">
              <a:defRPr sz="1000"/>
            </a:lvl1pPr>
          </a:lstStyle>
          <a:p>
            <a:fld id="{EA4C0380-2DE9-498B-B68D-60B46204BA80}" type="datetimeFigureOut">
              <a:rPr kumimoji="1" lang="ja-JP" altLang="en-US" smtClean="0"/>
              <a:t>2018/10/22</a:t>
            </a:fld>
            <a:endParaRPr kumimoji="1" lang="ja-JP" altLang="en-US" dirty="0"/>
          </a:p>
        </p:txBody>
      </p:sp>
      <p:sp>
        <p:nvSpPr>
          <p:cNvPr id="4" name="フッター プレースホルダー 3"/>
          <p:cNvSpPr>
            <a:spLocks noGrp="1"/>
          </p:cNvSpPr>
          <p:nvPr>
            <p:ph type="ftr" sz="quarter" idx="2"/>
          </p:nvPr>
        </p:nvSpPr>
        <p:spPr>
          <a:xfrm>
            <a:off x="5" y="9516489"/>
            <a:ext cx="2985369" cy="500707"/>
          </a:xfrm>
          <a:prstGeom prst="rect">
            <a:avLst/>
          </a:prstGeom>
        </p:spPr>
        <p:txBody>
          <a:bodyPr vert="horz" lIns="86954" tIns="43478" rIns="86954" bIns="43478" rtlCol="0" anchor="b"/>
          <a:lstStyle>
            <a:lvl1pPr algn="l">
              <a:defRPr sz="1000"/>
            </a:lvl1pPr>
          </a:lstStyle>
          <a:p>
            <a:endParaRPr kumimoji="1" lang="ja-JP" altLang="en-US" dirty="0"/>
          </a:p>
        </p:txBody>
      </p:sp>
      <p:sp>
        <p:nvSpPr>
          <p:cNvPr id="5" name="スライド番号プレースホルダー 4"/>
          <p:cNvSpPr>
            <a:spLocks noGrp="1"/>
          </p:cNvSpPr>
          <p:nvPr>
            <p:ph type="sldNum" sz="quarter" idx="3"/>
          </p:nvPr>
        </p:nvSpPr>
        <p:spPr>
          <a:xfrm>
            <a:off x="3901305" y="9516489"/>
            <a:ext cx="2985369" cy="500707"/>
          </a:xfrm>
          <a:prstGeom prst="rect">
            <a:avLst/>
          </a:prstGeom>
        </p:spPr>
        <p:txBody>
          <a:bodyPr vert="horz" lIns="86954" tIns="43478" rIns="86954" bIns="43478" rtlCol="0" anchor="b"/>
          <a:lstStyle>
            <a:lvl1pPr algn="r">
              <a:defRPr sz="1000"/>
            </a:lvl1pPr>
          </a:lstStyle>
          <a:p>
            <a:fld id="{78A262EF-70DF-4926-8929-0A60A2E81DC8}" type="slidenum">
              <a:rPr kumimoji="1" lang="ja-JP" altLang="en-US" smtClean="0"/>
              <a:t>‹#›</a:t>
            </a:fld>
            <a:endParaRPr kumimoji="1" lang="ja-JP" altLang="en-US" dirty="0"/>
          </a:p>
        </p:txBody>
      </p:sp>
    </p:spTree>
    <p:extLst>
      <p:ext uri="{BB962C8B-B14F-4D97-AF65-F5344CB8AC3E}">
        <p14:creationId xmlns:p14="http://schemas.microsoft.com/office/powerpoint/2010/main" val="38540521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3"/>
            <a:ext cx="2984870" cy="502674"/>
          </a:xfrm>
          <a:prstGeom prst="rect">
            <a:avLst/>
          </a:prstGeom>
        </p:spPr>
        <p:txBody>
          <a:bodyPr vert="horz" lIns="92399" tIns="46200" rIns="92399" bIns="46200" rtlCol="0"/>
          <a:lstStyle>
            <a:lvl1pPr algn="l">
              <a:defRPr sz="1000"/>
            </a:lvl1pPr>
          </a:lstStyle>
          <a:p>
            <a:endParaRPr kumimoji="1" lang="ja-JP" altLang="en-US" dirty="0"/>
          </a:p>
        </p:txBody>
      </p:sp>
      <p:sp>
        <p:nvSpPr>
          <p:cNvPr id="3" name="日付プレースホルダー 2"/>
          <p:cNvSpPr>
            <a:spLocks noGrp="1"/>
          </p:cNvSpPr>
          <p:nvPr>
            <p:ph type="dt" idx="1"/>
          </p:nvPr>
        </p:nvSpPr>
        <p:spPr>
          <a:xfrm>
            <a:off x="3901706" y="3"/>
            <a:ext cx="2984870" cy="502674"/>
          </a:xfrm>
          <a:prstGeom prst="rect">
            <a:avLst/>
          </a:prstGeom>
        </p:spPr>
        <p:txBody>
          <a:bodyPr vert="horz" lIns="92399" tIns="46200" rIns="92399" bIns="46200" rtlCol="0"/>
          <a:lstStyle>
            <a:lvl1pPr algn="r">
              <a:defRPr sz="1000"/>
            </a:lvl1pPr>
          </a:lstStyle>
          <a:p>
            <a:fld id="{70F99883-74AE-4A2C-81B7-5B86A08198C0}" type="datetimeFigureOut">
              <a:rPr kumimoji="1" lang="ja-JP" altLang="en-US" smtClean="0"/>
              <a:t>2018/10/22</a:t>
            </a:fld>
            <a:endParaRPr kumimoji="1" lang="ja-JP" altLang="en-US" dirty="0"/>
          </a:p>
        </p:txBody>
      </p:sp>
      <p:sp>
        <p:nvSpPr>
          <p:cNvPr id="4" name="スライド イメージ プレースホルダー 3"/>
          <p:cNvSpPr>
            <a:spLocks noGrp="1" noRot="1" noChangeAspect="1"/>
          </p:cNvSpPr>
          <p:nvPr>
            <p:ph type="sldImg" idx="2"/>
          </p:nvPr>
        </p:nvSpPr>
        <p:spPr>
          <a:xfrm>
            <a:off x="2238375" y="1250950"/>
            <a:ext cx="2411413" cy="3382963"/>
          </a:xfrm>
          <a:prstGeom prst="rect">
            <a:avLst/>
          </a:prstGeom>
          <a:noFill/>
          <a:ln w="12700">
            <a:solidFill>
              <a:prstClr val="black"/>
            </a:solidFill>
          </a:ln>
        </p:spPr>
        <p:txBody>
          <a:bodyPr vert="horz" lIns="92399" tIns="46200" rIns="92399" bIns="46200" rtlCol="0" anchor="ctr"/>
          <a:lstStyle/>
          <a:p>
            <a:endParaRPr lang="ja-JP" altLang="en-US" dirty="0"/>
          </a:p>
        </p:txBody>
      </p:sp>
      <p:sp>
        <p:nvSpPr>
          <p:cNvPr id="5" name="ノート プレースホルダー 4"/>
          <p:cNvSpPr>
            <a:spLocks noGrp="1"/>
          </p:cNvSpPr>
          <p:nvPr>
            <p:ph type="body" sz="quarter" idx="3"/>
          </p:nvPr>
        </p:nvSpPr>
        <p:spPr>
          <a:xfrm>
            <a:off x="688817" y="4821510"/>
            <a:ext cx="5510530" cy="3944867"/>
          </a:xfrm>
          <a:prstGeom prst="rect">
            <a:avLst/>
          </a:prstGeom>
        </p:spPr>
        <p:txBody>
          <a:bodyPr vert="horz" lIns="92399" tIns="46200" rIns="92399" bIns="4620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7" y="9516043"/>
            <a:ext cx="2984870" cy="502673"/>
          </a:xfrm>
          <a:prstGeom prst="rect">
            <a:avLst/>
          </a:prstGeom>
        </p:spPr>
        <p:txBody>
          <a:bodyPr vert="horz" lIns="92399" tIns="46200" rIns="92399" bIns="46200" rtlCol="0" anchor="b"/>
          <a:lstStyle>
            <a:lvl1pPr algn="l">
              <a:defRPr sz="1000"/>
            </a:lvl1pPr>
          </a:lstStyle>
          <a:p>
            <a:endParaRPr kumimoji="1" lang="ja-JP" altLang="en-US" dirty="0"/>
          </a:p>
        </p:txBody>
      </p:sp>
      <p:sp>
        <p:nvSpPr>
          <p:cNvPr id="7" name="スライド番号プレースホルダー 6"/>
          <p:cNvSpPr>
            <a:spLocks noGrp="1"/>
          </p:cNvSpPr>
          <p:nvPr>
            <p:ph type="sldNum" sz="quarter" idx="5"/>
          </p:nvPr>
        </p:nvSpPr>
        <p:spPr>
          <a:xfrm>
            <a:off x="3901706" y="9516043"/>
            <a:ext cx="2984870" cy="502673"/>
          </a:xfrm>
          <a:prstGeom prst="rect">
            <a:avLst/>
          </a:prstGeom>
        </p:spPr>
        <p:txBody>
          <a:bodyPr vert="horz" lIns="92399" tIns="46200" rIns="92399" bIns="46200" rtlCol="0" anchor="b"/>
          <a:lstStyle>
            <a:lvl1pPr algn="r">
              <a:defRPr sz="1000"/>
            </a:lvl1pPr>
          </a:lstStyle>
          <a:p>
            <a:fld id="{ACD93CC5-A9B8-46A1-B8C3-70AA73E05DA2}" type="slidenum">
              <a:rPr kumimoji="1" lang="ja-JP" altLang="en-US" smtClean="0"/>
              <a:t>‹#›</a:t>
            </a:fld>
            <a:endParaRPr kumimoji="1" lang="ja-JP" altLang="en-US" dirty="0"/>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10/22/2018</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10/22/2018</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10/22/2018</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10/22/2018</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10/22/2018</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10/22/2018</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10/22/2018</a:t>
            </a:fld>
            <a:endParaRPr lang="en-US" dirty="0">
              <a:solidFill>
                <a:prstClr val="black">
                  <a:tint val="75000"/>
                </a:prstClr>
              </a:solidFill>
            </a:endParaRPr>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10/22/2018</a:t>
            </a:fld>
            <a:endParaRPr lang="en-US" dirty="0">
              <a:solidFill>
                <a:prstClr val="black">
                  <a:tint val="75000"/>
                </a:prstClr>
              </a:solidFill>
            </a:endParaRPr>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10/22/2018</a:t>
            </a:fld>
            <a:endParaRPr lang="en-US" dirty="0">
              <a:solidFill>
                <a:prstClr val="black">
                  <a:tint val="75000"/>
                </a:prstClr>
              </a:solidFill>
            </a:endParaRPr>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10/22/2018</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dirty="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10/22/2018</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コンテンツ プレースホルダー 4">
            <a:extLst>
              <a:ext uri="{FF2B5EF4-FFF2-40B4-BE49-F238E27FC236}">
                <a16:creationId xmlns="" xmlns:a16="http://schemas.microsoft.com/office/drawing/2014/main" id="{BDEE4310-2A80-433D-AC35-B62A9954A1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10" y="1615307"/>
            <a:ext cx="7802185" cy="9172827"/>
          </a:xfrm>
          <a:prstGeom prst="rect">
            <a:avLst/>
          </a:prstGeom>
        </p:spPr>
      </p:pic>
      <p:pic>
        <p:nvPicPr>
          <p:cNvPr id="2" name="図 1">
            <a:extLst>
              <a:ext uri="{FF2B5EF4-FFF2-40B4-BE49-F238E27FC236}">
                <a16:creationId xmlns="" xmlns:a16="http://schemas.microsoft.com/office/drawing/2014/main" id="{36D6765F-2B39-459B-92F7-4DA1099F82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59006"/>
            <a:ext cx="1441452" cy="1430115"/>
          </a:xfrm>
          <a:prstGeom prst="rect">
            <a:avLst/>
          </a:prstGeom>
        </p:spPr>
      </p:pic>
      <p:sp>
        <p:nvSpPr>
          <p:cNvPr id="5" name="タイトル 1">
            <a:extLst>
              <a:ext uri="{FF2B5EF4-FFF2-40B4-BE49-F238E27FC236}">
                <a16:creationId xmlns="" xmlns:a16="http://schemas.microsoft.com/office/drawing/2014/main" id="{BEBC2ACE-5296-443B-BCE1-276A9CE09B42}"/>
              </a:ext>
            </a:extLst>
          </p:cNvPr>
          <p:cNvSpPr txBox="1">
            <a:spLocks/>
          </p:cNvSpPr>
          <p:nvPr/>
        </p:nvSpPr>
        <p:spPr>
          <a:xfrm>
            <a:off x="522050" y="4662951"/>
            <a:ext cx="6858000" cy="12629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3200" b="1" dirty="0"/>
              <a:t>『</a:t>
            </a:r>
            <a:r>
              <a:rPr lang="ja-JP" altLang="en-US" sz="3200" b="1" dirty="0" err="1"/>
              <a:t>高次脳機能障がい</a:t>
            </a:r>
            <a:r>
              <a:rPr lang="ja-JP" altLang="en-US" sz="3200" b="1" dirty="0"/>
              <a:t>者と家族を</a:t>
            </a:r>
            <a:endParaRPr lang="en-US" altLang="ja-JP" sz="3200" b="1" dirty="0"/>
          </a:p>
          <a:p>
            <a:r>
              <a:rPr lang="ja-JP" altLang="en-US" sz="3200" b="1" dirty="0"/>
              <a:t>　　　　　　　　　　　　　　　どう支えるか</a:t>
            </a:r>
            <a:r>
              <a:rPr lang="en-US" altLang="ja-JP" sz="3200" b="1" dirty="0"/>
              <a:t>』</a:t>
            </a:r>
            <a:endParaRPr lang="ja-JP" altLang="en-US" sz="3200" b="1" dirty="0"/>
          </a:p>
        </p:txBody>
      </p:sp>
      <p:sp>
        <p:nvSpPr>
          <p:cNvPr id="7" name="タイトル 1">
            <a:extLst>
              <a:ext uri="{FF2B5EF4-FFF2-40B4-BE49-F238E27FC236}">
                <a16:creationId xmlns="" xmlns:a16="http://schemas.microsoft.com/office/drawing/2014/main" id="{0E746796-EEF4-4605-94E8-58CF41C66192}"/>
              </a:ext>
            </a:extLst>
          </p:cNvPr>
          <p:cNvSpPr txBox="1">
            <a:spLocks/>
          </p:cNvSpPr>
          <p:nvPr/>
        </p:nvSpPr>
        <p:spPr>
          <a:xfrm>
            <a:off x="935831" y="5703174"/>
            <a:ext cx="7077422" cy="74103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b="1" dirty="0"/>
              <a:t>講　師　　東京慈恵会医科大学附属第三病院　</a:t>
            </a:r>
            <a:endParaRPr lang="en-US" altLang="ja-JP" sz="2000" b="1" dirty="0"/>
          </a:p>
          <a:p>
            <a:pPr algn="l"/>
            <a:r>
              <a:rPr lang="ja-JP" altLang="en-US" sz="2000" b="1" dirty="0"/>
              <a:t>　　　　　　リハビリテーション科　診療部長　渡邉　修　先生</a:t>
            </a:r>
            <a:endParaRPr lang="en-US" altLang="ja-JP" sz="3200" b="1" dirty="0"/>
          </a:p>
        </p:txBody>
      </p:sp>
      <p:pic>
        <p:nvPicPr>
          <p:cNvPr id="8" name="図 7">
            <a:extLst>
              <a:ext uri="{FF2B5EF4-FFF2-40B4-BE49-F238E27FC236}">
                <a16:creationId xmlns="" xmlns:a16="http://schemas.microsoft.com/office/drawing/2014/main" id="{3CE4A736-76D5-4313-9C8F-ED7B1869605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49485" y="8880380"/>
            <a:ext cx="2552700" cy="1826840"/>
          </a:xfrm>
          <a:prstGeom prst="rect">
            <a:avLst/>
          </a:prstGeom>
        </p:spPr>
      </p:pic>
      <p:sp>
        <p:nvSpPr>
          <p:cNvPr id="9" name="テキスト ボックス 8">
            <a:extLst>
              <a:ext uri="{FF2B5EF4-FFF2-40B4-BE49-F238E27FC236}">
                <a16:creationId xmlns="" xmlns:a16="http://schemas.microsoft.com/office/drawing/2014/main" id="{993CDD56-640F-461F-A52A-626FF78BCBED}"/>
              </a:ext>
            </a:extLst>
          </p:cNvPr>
          <p:cNvSpPr txBox="1"/>
          <p:nvPr/>
        </p:nvSpPr>
        <p:spPr>
          <a:xfrm>
            <a:off x="455383" y="2323916"/>
            <a:ext cx="6891416" cy="1477328"/>
          </a:xfrm>
          <a:prstGeom prst="rect">
            <a:avLst/>
          </a:prstGeom>
          <a:noFill/>
          <a:ln w="28575">
            <a:prstDash val="sysDash"/>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800" dirty="0"/>
              <a:t>　交通</a:t>
            </a:r>
            <a:r>
              <a:rPr kumimoji="1" lang="ja-JP" altLang="en-US" sz="1800"/>
              <a:t>事故</a:t>
            </a:r>
            <a:r>
              <a:rPr kumimoji="1" lang="ja-JP" altLang="en-US" sz="1800" smtClean="0"/>
              <a:t>やスポーツ事故</a:t>
            </a:r>
            <a:r>
              <a:rPr kumimoji="1" lang="ja-JP" altLang="en-US" sz="1800" dirty="0"/>
              <a:t>などによる脳外傷、脳血管疾患などで、医学の発達によりこれまで助からなかった多くの命が救命されています。</a:t>
            </a:r>
            <a:endParaRPr kumimoji="1" lang="en-US" altLang="ja-JP" sz="1800" dirty="0"/>
          </a:p>
          <a:p>
            <a:r>
              <a:rPr kumimoji="1" lang="ja-JP" altLang="en-US" sz="1800" dirty="0"/>
              <a:t>　しかし退院後、社会生活を送ることが困難になることが非常に多く、本人はもとより、家族や周りの方々が途方に暮れ</a:t>
            </a:r>
            <a:r>
              <a:rPr lang="ja-JP" altLang="en-US" sz="1800" dirty="0"/>
              <a:t>ています。</a:t>
            </a:r>
            <a:endParaRPr lang="en-US" altLang="ja-JP" sz="1800" dirty="0"/>
          </a:p>
          <a:p>
            <a:r>
              <a:rPr kumimoji="1" lang="ja-JP" altLang="en-US" sz="1800" dirty="0"/>
              <a:t>　どこに相談したらよいのか・・・・・。一緒に考えてみま</a:t>
            </a:r>
            <a:r>
              <a:rPr lang="ja-JP" altLang="en-US" sz="1800" dirty="0"/>
              <a:t>せんか！</a:t>
            </a:r>
            <a:endParaRPr kumimoji="1" lang="en-US" altLang="ja-JP" sz="1800" dirty="0"/>
          </a:p>
        </p:txBody>
      </p:sp>
      <p:sp>
        <p:nvSpPr>
          <p:cNvPr id="11" name="字幕 2">
            <a:extLst>
              <a:ext uri="{FF2B5EF4-FFF2-40B4-BE49-F238E27FC236}">
                <a16:creationId xmlns="" xmlns:a16="http://schemas.microsoft.com/office/drawing/2014/main" id="{A6DF7129-A730-4D03-8CD2-28D876CE60DC}"/>
              </a:ext>
            </a:extLst>
          </p:cNvPr>
          <p:cNvSpPr txBox="1">
            <a:spLocks/>
          </p:cNvSpPr>
          <p:nvPr/>
        </p:nvSpPr>
        <p:spPr>
          <a:xfrm>
            <a:off x="509432" y="6793697"/>
            <a:ext cx="7070688" cy="1655762"/>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000" b="1" i="1" dirty="0">
                <a:effectLst>
                  <a:outerShdw blurRad="38100" dist="38100" dir="2700000" algn="tl">
                    <a:srgbClr val="000000">
                      <a:alpha val="43137"/>
                    </a:srgbClr>
                  </a:outerShdw>
                </a:effectLst>
              </a:rPr>
              <a:t>日 　時    </a:t>
            </a:r>
            <a:r>
              <a:rPr lang="en-US" altLang="ja-JP" sz="2400" dirty="0"/>
              <a:t>:</a:t>
            </a:r>
            <a:r>
              <a:rPr lang="ja-JP" altLang="en-US" sz="2400" dirty="0"/>
              <a:t>　</a:t>
            </a:r>
            <a:r>
              <a:rPr lang="ja-JP" altLang="en-US" sz="2400" dirty="0">
                <a:ln w="0">
                  <a:solidFill>
                    <a:srgbClr val="C8152D"/>
                  </a:solidFill>
                </a:ln>
                <a:effectLst>
                  <a:outerShdw blurRad="38100" dist="19050" dir="2700000" algn="tl" rotWithShape="0">
                    <a:schemeClr val="dk1">
                      <a:alpha val="40000"/>
                    </a:schemeClr>
                  </a:outerShdw>
                </a:effectLst>
              </a:rPr>
              <a:t>平成</a:t>
            </a:r>
            <a:r>
              <a:rPr lang="en-US" altLang="ja-JP" sz="2400" dirty="0">
                <a:ln w="0">
                  <a:solidFill>
                    <a:srgbClr val="C8152D"/>
                  </a:solidFill>
                </a:ln>
                <a:effectLst>
                  <a:outerShdw blurRad="38100" dist="19050" dir="2700000" algn="tl" rotWithShape="0">
                    <a:schemeClr val="dk1">
                      <a:alpha val="40000"/>
                    </a:schemeClr>
                  </a:outerShdw>
                </a:effectLst>
              </a:rPr>
              <a:t>31</a:t>
            </a:r>
            <a:r>
              <a:rPr lang="ja-JP" altLang="en-US" sz="2400" dirty="0">
                <a:ln w="0">
                  <a:solidFill>
                    <a:srgbClr val="C8152D"/>
                  </a:solidFill>
                </a:ln>
                <a:effectLst>
                  <a:outerShdw blurRad="38100" dist="19050" dir="2700000" algn="tl" rotWithShape="0">
                    <a:schemeClr val="dk1">
                      <a:alpha val="40000"/>
                    </a:schemeClr>
                  </a:outerShdw>
                </a:effectLst>
              </a:rPr>
              <a:t>年１月</a:t>
            </a:r>
            <a:r>
              <a:rPr lang="en-US" altLang="ja-JP" sz="2400" dirty="0">
                <a:ln w="0">
                  <a:solidFill>
                    <a:srgbClr val="C8152D"/>
                  </a:solidFill>
                </a:ln>
                <a:effectLst>
                  <a:outerShdw blurRad="38100" dist="19050" dir="2700000" algn="tl" rotWithShape="0">
                    <a:schemeClr val="dk1">
                      <a:alpha val="40000"/>
                    </a:schemeClr>
                  </a:outerShdw>
                </a:effectLst>
              </a:rPr>
              <a:t>13</a:t>
            </a:r>
            <a:r>
              <a:rPr lang="ja-JP" altLang="en-US" sz="2400" dirty="0">
                <a:ln w="0">
                  <a:solidFill>
                    <a:srgbClr val="C8152D"/>
                  </a:solidFill>
                </a:ln>
                <a:effectLst>
                  <a:outerShdw blurRad="38100" dist="19050" dir="2700000" algn="tl" rotWithShape="0">
                    <a:schemeClr val="dk1">
                      <a:alpha val="40000"/>
                    </a:schemeClr>
                  </a:outerShdw>
                </a:effectLst>
              </a:rPr>
              <a:t>日（日）　</a:t>
            </a:r>
            <a:r>
              <a:rPr lang="en-US" altLang="ja-JP" sz="2400" dirty="0">
                <a:ln w="0">
                  <a:solidFill>
                    <a:srgbClr val="C8152D"/>
                  </a:solidFill>
                </a:ln>
                <a:effectLst>
                  <a:outerShdw blurRad="38100" dist="19050" dir="2700000" algn="tl" rotWithShape="0">
                    <a:schemeClr val="dk1">
                      <a:alpha val="40000"/>
                    </a:schemeClr>
                  </a:outerShdw>
                </a:effectLst>
              </a:rPr>
              <a:t>14</a:t>
            </a:r>
            <a:r>
              <a:rPr lang="ja-JP" altLang="en-US" sz="2400" dirty="0">
                <a:ln w="0">
                  <a:solidFill>
                    <a:srgbClr val="C8152D"/>
                  </a:solidFill>
                </a:ln>
                <a:effectLst>
                  <a:outerShdw blurRad="38100" dist="19050" dir="2700000" algn="tl" rotWithShape="0">
                    <a:schemeClr val="dk1">
                      <a:alpha val="40000"/>
                    </a:schemeClr>
                  </a:outerShdw>
                </a:effectLst>
              </a:rPr>
              <a:t>時～</a:t>
            </a:r>
            <a:r>
              <a:rPr lang="en-US" altLang="ja-JP" sz="2400" dirty="0">
                <a:ln w="0">
                  <a:solidFill>
                    <a:srgbClr val="C8152D"/>
                  </a:solidFill>
                </a:ln>
                <a:effectLst>
                  <a:outerShdw blurRad="38100" dist="19050" dir="2700000" algn="tl" rotWithShape="0">
                    <a:schemeClr val="dk1">
                      <a:alpha val="40000"/>
                    </a:schemeClr>
                  </a:outerShdw>
                </a:effectLst>
              </a:rPr>
              <a:t>16</a:t>
            </a:r>
            <a:r>
              <a:rPr lang="ja-JP" altLang="en-US" sz="2400" dirty="0">
                <a:ln w="0">
                  <a:solidFill>
                    <a:srgbClr val="C8152D"/>
                  </a:solidFill>
                </a:ln>
                <a:effectLst>
                  <a:outerShdw blurRad="38100" dist="19050" dir="2700000" algn="tl" rotWithShape="0">
                    <a:schemeClr val="dk1">
                      <a:alpha val="40000"/>
                    </a:schemeClr>
                  </a:outerShdw>
                </a:effectLst>
              </a:rPr>
              <a:t>時</a:t>
            </a:r>
            <a:endParaRPr lang="en-US" altLang="ja-JP" sz="2400" b="1" dirty="0">
              <a:ln w="0">
                <a:solidFill>
                  <a:srgbClr val="C8152D"/>
                </a:solidFill>
              </a:ln>
              <a:solidFill>
                <a:schemeClr val="bg1">
                  <a:lumMod val="95000"/>
                </a:schemeClr>
              </a:solidFill>
              <a:effectLst>
                <a:outerShdw blurRad="38100" dist="38100" dir="2700000" algn="tl">
                  <a:srgbClr val="000000">
                    <a:alpha val="43137"/>
                  </a:srgbClr>
                </a:outerShdw>
              </a:effectLst>
            </a:endParaRPr>
          </a:p>
          <a:p>
            <a:r>
              <a:rPr lang="ja-JP" altLang="en-US" sz="2000" b="1" i="1" dirty="0">
                <a:effectLst>
                  <a:outerShdw blurRad="38100" dist="38100" dir="2700000" algn="tl">
                    <a:srgbClr val="000000">
                      <a:alpha val="43137"/>
                    </a:srgbClr>
                  </a:outerShdw>
                </a:effectLst>
              </a:rPr>
              <a:t>場 　所</a:t>
            </a:r>
            <a:r>
              <a:rPr lang="ja-JP" altLang="en-US" sz="2000" dirty="0"/>
              <a:t>    </a:t>
            </a:r>
            <a:r>
              <a:rPr lang="en-US" altLang="ja-JP" sz="2000" dirty="0"/>
              <a:t>:</a:t>
            </a:r>
            <a:r>
              <a:rPr lang="ja-JP" altLang="en-US" sz="2000" dirty="0"/>
              <a:t>　</a:t>
            </a:r>
            <a:r>
              <a:rPr lang="ja-JP" altLang="en-US" sz="1800" b="1" dirty="0">
                <a:ln w="0"/>
              </a:rPr>
              <a:t>北上地区合同庁舎　</a:t>
            </a:r>
            <a:r>
              <a:rPr lang="en-US" altLang="ja-JP" sz="1800" b="1" dirty="0" smtClean="0">
                <a:ln w="0"/>
              </a:rPr>
              <a:t>2</a:t>
            </a:r>
            <a:r>
              <a:rPr lang="ja-JP" altLang="en-US" sz="1800" b="1" dirty="0">
                <a:ln w="0"/>
              </a:rPr>
              <a:t>　階　</a:t>
            </a:r>
            <a:r>
              <a:rPr lang="ja-JP" altLang="en-US" sz="1800" b="1" dirty="0" smtClean="0">
                <a:ln w="0"/>
              </a:rPr>
              <a:t>大会議室</a:t>
            </a:r>
            <a:r>
              <a:rPr lang="ja-JP" altLang="en-US" sz="1800" b="1" dirty="0">
                <a:ln w="0"/>
              </a:rPr>
              <a:t>　北上市芳町</a:t>
            </a:r>
            <a:r>
              <a:rPr lang="en-US" altLang="ja-JP" sz="1800" b="1" dirty="0">
                <a:ln w="0"/>
              </a:rPr>
              <a:t>2-8</a:t>
            </a:r>
            <a:endParaRPr lang="en-US" altLang="ja-JP" sz="2000" b="1" dirty="0"/>
          </a:p>
          <a:p>
            <a:r>
              <a:rPr lang="ja-JP" altLang="en-US" sz="2000" b="1" i="1" dirty="0">
                <a:effectLst>
                  <a:outerShdw blurRad="38100" dist="38100" dir="2700000" algn="tl">
                    <a:srgbClr val="000000">
                      <a:alpha val="43137"/>
                    </a:srgbClr>
                  </a:outerShdw>
                </a:effectLst>
              </a:rPr>
              <a:t>対 　象</a:t>
            </a:r>
            <a:r>
              <a:rPr lang="ja-JP" altLang="en-US" sz="2000" dirty="0"/>
              <a:t>　 </a:t>
            </a:r>
            <a:r>
              <a:rPr lang="en-US" altLang="ja-JP" sz="2000" dirty="0"/>
              <a:t>:</a:t>
            </a:r>
            <a:r>
              <a:rPr lang="ja-JP" altLang="en-US" sz="2000" dirty="0"/>
              <a:t>　</a:t>
            </a:r>
            <a:r>
              <a:rPr lang="ja-JP" altLang="en-US" sz="1800" b="1" dirty="0">
                <a:effectLst>
                  <a:outerShdw blurRad="38100" dist="38100" dir="2700000" algn="tl">
                    <a:srgbClr val="000000">
                      <a:alpha val="43137"/>
                    </a:srgbClr>
                  </a:outerShdw>
                </a:effectLst>
              </a:rPr>
              <a:t>医療福祉</a:t>
            </a:r>
            <a:r>
              <a:rPr lang="ja-JP" altLang="en-US" sz="1800" b="1" dirty="0" smtClean="0">
                <a:effectLst>
                  <a:outerShdw blurRad="38100" dist="38100" dir="2700000" algn="tl">
                    <a:srgbClr val="000000">
                      <a:alpha val="43137"/>
                    </a:srgbClr>
                  </a:outerShdw>
                </a:effectLst>
              </a:rPr>
              <a:t>関係者・当事者・家族等</a:t>
            </a:r>
            <a:endParaRPr lang="en-US" altLang="ja-JP" sz="1800" b="1" dirty="0">
              <a:effectLst>
                <a:outerShdw blurRad="38100" dist="38100" dir="2700000" algn="tl">
                  <a:srgbClr val="000000">
                    <a:alpha val="43137"/>
                  </a:srgbClr>
                </a:outerShdw>
              </a:effectLst>
            </a:endParaRPr>
          </a:p>
          <a:p>
            <a:r>
              <a:rPr lang="ja-JP" altLang="en-US" sz="2000" b="1" i="1" dirty="0">
                <a:effectLst>
                  <a:outerShdw blurRad="38100" dist="38100" dir="2700000" algn="tl">
                    <a:srgbClr val="000000">
                      <a:alpha val="43137"/>
                    </a:srgbClr>
                  </a:outerShdw>
                </a:effectLst>
              </a:rPr>
              <a:t>参加費    </a:t>
            </a:r>
            <a:r>
              <a:rPr lang="en-US" altLang="ja-JP" sz="2000" dirty="0"/>
              <a:t>:</a:t>
            </a:r>
            <a:r>
              <a:rPr lang="ja-JP" altLang="en-US" sz="2000" dirty="0"/>
              <a:t>　</a:t>
            </a:r>
            <a:r>
              <a:rPr lang="ja-JP" altLang="en-US" sz="1800" b="1" dirty="0">
                <a:effectLst>
                  <a:outerShdw blurRad="38100" dist="38100" dir="2700000" algn="tl">
                    <a:srgbClr val="000000">
                      <a:alpha val="43137"/>
                    </a:srgbClr>
                  </a:outerShdw>
                </a:effectLst>
              </a:rPr>
              <a:t>無 料</a:t>
            </a:r>
            <a:endParaRPr lang="en-US" altLang="ja-JP" sz="1800" b="1" dirty="0">
              <a:effectLst>
                <a:outerShdw blurRad="38100" dist="38100" dir="2700000" algn="tl">
                  <a:srgbClr val="000000">
                    <a:alpha val="43137"/>
                  </a:srgbClr>
                </a:outerShdw>
              </a:effectLst>
            </a:endParaRPr>
          </a:p>
          <a:p>
            <a:r>
              <a:rPr lang="ja-JP" altLang="en-US" sz="1800" b="1" i="1" dirty="0">
                <a:effectLst>
                  <a:outerShdw blurRad="38100" dist="38100" dir="2700000" algn="tl">
                    <a:srgbClr val="000000">
                      <a:alpha val="43137"/>
                    </a:srgbClr>
                  </a:outerShdw>
                </a:effectLst>
              </a:rPr>
              <a:t>定　  員    </a:t>
            </a:r>
            <a:r>
              <a:rPr lang="en-US" altLang="ja-JP" sz="1800" dirty="0"/>
              <a:t> :</a:t>
            </a:r>
            <a:r>
              <a:rPr lang="ja-JP" altLang="en-US" sz="1800" i="1" dirty="0">
                <a:effectLst>
                  <a:outerShdw blurRad="38100" dist="38100" dir="2700000" algn="tl">
                    <a:srgbClr val="000000">
                      <a:alpha val="43137"/>
                    </a:srgbClr>
                  </a:outerShdw>
                </a:effectLst>
              </a:rPr>
              <a:t>　 </a:t>
            </a:r>
            <a:r>
              <a:rPr lang="ja-JP" altLang="en-US" sz="1800" b="1" i="1" dirty="0">
                <a:effectLst>
                  <a:outerShdw blurRad="38100" dist="38100" dir="2700000" algn="tl">
                    <a:srgbClr val="000000">
                      <a:alpha val="43137"/>
                    </a:srgbClr>
                  </a:outerShdw>
                </a:effectLst>
              </a:rPr>
              <a:t> </a:t>
            </a:r>
            <a:r>
              <a:rPr lang="en-US" altLang="ja-JP" sz="1800" b="1" dirty="0" smtClean="0"/>
              <a:t>8</a:t>
            </a:r>
            <a:r>
              <a:rPr lang="en-US" altLang="ja-JP" sz="1800" b="1" dirty="0"/>
              <a:t>0</a:t>
            </a:r>
            <a:r>
              <a:rPr lang="ja-JP" altLang="en-US" sz="1800" b="1" dirty="0" smtClean="0"/>
              <a:t>名</a:t>
            </a:r>
            <a:endParaRPr lang="en-US" altLang="ja-JP" sz="2000" b="1" dirty="0"/>
          </a:p>
          <a:p>
            <a:pPr marL="0" indent="0">
              <a:buNone/>
            </a:pPr>
            <a:endParaRPr lang="en-US" altLang="ja-JP" dirty="0"/>
          </a:p>
          <a:p>
            <a:pPr marL="0" indent="0">
              <a:buNone/>
            </a:pPr>
            <a:endParaRPr lang="ja-JP" altLang="en-US" dirty="0"/>
          </a:p>
        </p:txBody>
      </p:sp>
      <p:sp>
        <p:nvSpPr>
          <p:cNvPr id="12" name="テキスト ボックス 11">
            <a:extLst>
              <a:ext uri="{FF2B5EF4-FFF2-40B4-BE49-F238E27FC236}">
                <a16:creationId xmlns="" xmlns:a16="http://schemas.microsoft.com/office/drawing/2014/main" id="{8BF4E2D4-082B-4107-A12A-17BCFC8BB71D}"/>
              </a:ext>
            </a:extLst>
          </p:cNvPr>
          <p:cNvSpPr txBox="1"/>
          <p:nvPr/>
        </p:nvSpPr>
        <p:spPr>
          <a:xfrm>
            <a:off x="572560" y="4078790"/>
            <a:ext cx="1036084" cy="523220"/>
          </a:xfrm>
          <a:prstGeom prst="rect">
            <a:avLst/>
          </a:prstGeom>
          <a:noFill/>
        </p:spPr>
        <p:txBody>
          <a:bodyPr wrap="square" rtlCol="0">
            <a:spAutoFit/>
          </a:bodyPr>
          <a:lstStyle/>
          <a:p>
            <a:r>
              <a:rPr lang="ja-JP" altLang="en-US" sz="2800" dirty="0"/>
              <a:t>演題</a:t>
            </a:r>
            <a:endParaRPr kumimoji="1" lang="ja-JP" altLang="en-US" sz="2800" dirty="0"/>
          </a:p>
        </p:txBody>
      </p:sp>
      <p:sp>
        <p:nvSpPr>
          <p:cNvPr id="16" name="吹き出し: 角を丸めた四角形 15">
            <a:extLst>
              <a:ext uri="{FF2B5EF4-FFF2-40B4-BE49-F238E27FC236}">
                <a16:creationId xmlns="" xmlns:a16="http://schemas.microsoft.com/office/drawing/2014/main" id="{246A8195-40EB-4D52-855B-43100A422C83}"/>
              </a:ext>
            </a:extLst>
          </p:cNvPr>
          <p:cNvSpPr/>
          <p:nvPr/>
        </p:nvSpPr>
        <p:spPr>
          <a:xfrm>
            <a:off x="3235569" y="3856012"/>
            <a:ext cx="914400" cy="612648"/>
          </a:xfrm>
          <a:prstGeom prst="wedgeRoundRectCallout">
            <a:avLst/>
          </a:prstGeom>
        </p:spPr>
        <p:txBody>
          <a:bodyPr wrap="square" lIns="0" tIns="0" rIns="0" bIns="0" rtlCol="0" anchor="ctr">
            <a:spAutoFit/>
          </a:bodyPr>
          <a:lstStyle/>
          <a:p>
            <a:pPr algn="ctr"/>
            <a:endParaRPr kumimoji="1" lang="ja-JP" altLang="en-US" sz="3200" b="1" dirty="0">
              <a:latin typeface="HGP創英角ｺﾞｼｯｸUB" panose="020B0900000000000000" pitchFamily="50" charset="-128"/>
              <a:ea typeface="HGP創英角ｺﾞｼｯｸUB" panose="020B0900000000000000" pitchFamily="50" charset="-128"/>
            </a:endParaRPr>
          </a:p>
        </p:txBody>
      </p:sp>
      <p:sp>
        <p:nvSpPr>
          <p:cNvPr id="19" name="フレーム 18">
            <a:extLst>
              <a:ext uri="{FF2B5EF4-FFF2-40B4-BE49-F238E27FC236}">
                <a16:creationId xmlns="" xmlns:a16="http://schemas.microsoft.com/office/drawing/2014/main" id="{5BE65A48-C2CE-4135-8AA9-642AF5C41AD7}"/>
              </a:ext>
            </a:extLst>
          </p:cNvPr>
          <p:cNvSpPr/>
          <p:nvPr/>
        </p:nvSpPr>
        <p:spPr>
          <a:xfrm>
            <a:off x="412339" y="4068628"/>
            <a:ext cx="1264547" cy="559503"/>
          </a:xfrm>
          <a:prstGeom prst="frame">
            <a:avLst/>
          </a:prstGeom>
          <a:ln w="12700">
            <a:solidFill>
              <a:schemeClr val="tx1"/>
            </a:solidFill>
          </a:ln>
        </p:spPr>
        <p:txBody>
          <a:bodyPr wrap="square" lIns="0" tIns="0" rIns="0" bIns="0" rtlCol="0" anchor="ctr">
            <a:spAutoFit/>
          </a:bodyPr>
          <a:lstStyle/>
          <a:p>
            <a:pPr algn="ctr"/>
            <a:endParaRPr kumimoji="1" lang="ja-JP" altLang="en-US" sz="3200" b="1" dirty="0">
              <a:latin typeface="HGP創英角ｺﾞｼｯｸUB" panose="020B0900000000000000" pitchFamily="50" charset="-128"/>
              <a:ea typeface="HGP創英角ｺﾞｼｯｸUB" panose="020B0900000000000000" pitchFamily="50" charset="-128"/>
            </a:endParaRPr>
          </a:p>
        </p:txBody>
      </p:sp>
      <p:sp>
        <p:nvSpPr>
          <p:cNvPr id="20" name="テキスト ボックス 19">
            <a:extLst>
              <a:ext uri="{FF2B5EF4-FFF2-40B4-BE49-F238E27FC236}">
                <a16:creationId xmlns="" xmlns:a16="http://schemas.microsoft.com/office/drawing/2014/main" id="{C0BA0CEB-9E12-4F4B-B2D1-97EC80EDA9DA}"/>
              </a:ext>
            </a:extLst>
          </p:cNvPr>
          <p:cNvSpPr txBox="1"/>
          <p:nvPr/>
        </p:nvSpPr>
        <p:spPr>
          <a:xfrm>
            <a:off x="260216" y="8864476"/>
            <a:ext cx="5188653" cy="338554"/>
          </a:xfrm>
          <a:prstGeom prst="rect">
            <a:avLst/>
          </a:prstGeom>
          <a:noFill/>
        </p:spPr>
        <p:txBody>
          <a:bodyPr wrap="square" rtlCol="0">
            <a:spAutoFit/>
          </a:bodyPr>
          <a:lstStyle/>
          <a:p>
            <a:r>
              <a:rPr lang="ja-JP" altLang="en-US" sz="1600" b="1" dirty="0" err="1"/>
              <a:t>高次脳機能障</a:t>
            </a:r>
            <a:r>
              <a:rPr lang="ja-JP" altLang="en-US" sz="1600" b="1" dirty="0" err="1" smtClean="0"/>
              <a:t>がい</a:t>
            </a:r>
            <a:r>
              <a:rPr lang="ja-JP" altLang="en-US" sz="1600" b="1" dirty="0" smtClean="0"/>
              <a:t>者地域</a:t>
            </a:r>
            <a:r>
              <a:rPr lang="ja-JP" altLang="en-US" sz="1600" b="1" dirty="0"/>
              <a:t>支援体制整備事業（中部圏域）</a:t>
            </a:r>
            <a:endParaRPr kumimoji="1" lang="ja-JP" altLang="en-US" sz="1600" b="1" dirty="0"/>
          </a:p>
        </p:txBody>
      </p:sp>
      <p:sp>
        <p:nvSpPr>
          <p:cNvPr id="21" name="テキスト ボックス 20">
            <a:extLst>
              <a:ext uri="{FF2B5EF4-FFF2-40B4-BE49-F238E27FC236}">
                <a16:creationId xmlns="" xmlns:a16="http://schemas.microsoft.com/office/drawing/2014/main" id="{839FECA1-C72D-449F-B492-7EC8315F431E}"/>
              </a:ext>
            </a:extLst>
          </p:cNvPr>
          <p:cNvSpPr txBox="1"/>
          <p:nvPr/>
        </p:nvSpPr>
        <p:spPr>
          <a:xfrm>
            <a:off x="272499" y="9425321"/>
            <a:ext cx="4547151" cy="954107"/>
          </a:xfrm>
          <a:prstGeom prst="rect">
            <a:avLst/>
          </a:prstGeom>
          <a:noFill/>
          <a:ln w="9525">
            <a:solidFill>
              <a:schemeClr val="tx1"/>
            </a:solidFill>
          </a:ln>
        </p:spPr>
        <p:txBody>
          <a:bodyPr wrap="square" rtlCol="0">
            <a:spAutoFit/>
          </a:bodyPr>
          <a:lstStyle/>
          <a:p>
            <a:r>
              <a:rPr kumimoji="1" lang="ja-JP" altLang="en-US" sz="1400" b="1" u="sng" dirty="0"/>
              <a:t>お申込み・お問合せ先</a:t>
            </a:r>
            <a:endParaRPr kumimoji="1" lang="en-US" altLang="ja-JP" sz="1400" b="1" u="sng" dirty="0"/>
          </a:p>
          <a:p>
            <a:r>
              <a:rPr kumimoji="1" lang="ja-JP" altLang="en-US" sz="1400" dirty="0"/>
              <a:t>   ＮＰＯ法人いわて高次脳機能障害友の会イーハトーヴ</a:t>
            </a:r>
            <a:endParaRPr kumimoji="1" lang="en-US" altLang="ja-JP" sz="1400" dirty="0"/>
          </a:p>
          <a:p>
            <a:r>
              <a:rPr lang="ja-JP" altLang="en-US" sz="1400" dirty="0"/>
              <a:t>  盛岡市中野</a:t>
            </a:r>
            <a:r>
              <a:rPr lang="en-US" altLang="ja-JP" sz="1400" dirty="0"/>
              <a:t>1-1-26</a:t>
            </a:r>
            <a:r>
              <a:rPr lang="ja-JP" altLang="en-US" sz="1400" dirty="0"/>
              <a:t>　</a:t>
            </a:r>
            <a:r>
              <a:rPr lang="en-US" altLang="ja-JP" sz="1400" dirty="0"/>
              <a:t>TEL</a:t>
            </a:r>
            <a:r>
              <a:rPr lang="ja-JP" altLang="en-US" sz="1400" dirty="0"/>
              <a:t> </a:t>
            </a:r>
            <a:r>
              <a:rPr lang="en-US" altLang="ja-JP" sz="1400" dirty="0"/>
              <a:t>019-652-1137</a:t>
            </a:r>
            <a:r>
              <a:rPr kumimoji="1" lang="ja-JP" altLang="en-US" sz="1400" dirty="0"/>
              <a:t>　</a:t>
            </a:r>
            <a:r>
              <a:rPr kumimoji="1" lang="en-US" altLang="ja-JP" sz="1400" dirty="0"/>
              <a:t>FAX 019-652-1138</a:t>
            </a:r>
          </a:p>
          <a:p>
            <a:r>
              <a:rPr lang="en-US" altLang="ja-JP" sz="1400" dirty="0"/>
              <a:t>                   E:mail   koujinou_iwate@yahoo.co.jp</a:t>
            </a:r>
            <a:endParaRPr kumimoji="1" lang="ja-JP" altLang="en-US" sz="1400" dirty="0"/>
          </a:p>
        </p:txBody>
      </p:sp>
      <p:pic>
        <p:nvPicPr>
          <p:cNvPr id="18" name="図 17">
            <a:extLst>
              <a:ext uri="{FF2B5EF4-FFF2-40B4-BE49-F238E27FC236}">
                <a16:creationId xmlns="" xmlns:a16="http://schemas.microsoft.com/office/drawing/2014/main" id="{E278ADAE-B4E4-4C5C-B095-86A8320275D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90566" y="430027"/>
            <a:ext cx="1480868" cy="1268152"/>
          </a:xfrm>
          <a:prstGeom prst="rect">
            <a:avLst/>
          </a:prstGeom>
        </p:spPr>
      </p:pic>
      <p:sp>
        <p:nvSpPr>
          <p:cNvPr id="4" name="小波 3">
            <a:extLst>
              <a:ext uri="{FF2B5EF4-FFF2-40B4-BE49-F238E27FC236}">
                <a16:creationId xmlns="" xmlns:a16="http://schemas.microsoft.com/office/drawing/2014/main" id="{DFE86387-AC1D-473A-B758-A47727F64557}"/>
              </a:ext>
            </a:extLst>
          </p:cNvPr>
          <p:cNvSpPr/>
          <p:nvPr/>
        </p:nvSpPr>
        <p:spPr>
          <a:xfrm>
            <a:off x="1284794" y="294122"/>
            <a:ext cx="4687381" cy="1710461"/>
          </a:xfrm>
          <a:prstGeom prst="doubleWave">
            <a:avLst>
              <a:gd name="adj1" fmla="val 6250"/>
              <a:gd name="adj2" fmla="val -258"/>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タイトル 1">
            <a:extLst>
              <a:ext uri="{FF2B5EF4-FFF2-40B4-BE49-F238E27FC236}">
                <a16:creationId xmlns="" xmlns:a16="http://schemas.microsoft.com/office/drawing/2014/main" id="{492CDA0A-54A0-469C-BC31-735E60ED9947}"/>
              </a:ext>
            </a:extLst>
          </p:cNvPr>
          <p:cNvSpPr txBox="1">
            <a:spLocks/>
          </p:cNvSpPr>
          <p:nvPr/>
        </p:nvSpPr>
        <p:spPr>
          <a:xfrm>
            <a:off x="1284794" y="714647"/>
            <a:ext cx="4973131" cy="1591348"/>
          </a:xfrm>
          <a:prstGeom prst="rect">
            <a:avLst/>
          </a:prstGeom>
          <a:noFill/>
        </p:spPr>
        <p:txBody>
          <a:bodyPr>
            <a:normAutofit/>
          </a:bodyPr>
          <a:lst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a:lstStyle>
          <a:p>
            <a:r>
              <a:rPr lang="ja-JP" altLang="en-US" sz="3400" spc="600" dirty="0" err="1">
                <a:latin typeface="HGS創英ﾌﾟﾚｾﾞﾝｽEB" panose="02020800000000000000" pitchFamily="18" charset="-128"/>
                <a:ea typeface="HGS創英ﾌﾟﾚｾﾞﾝｽEB" panose="02020800000000000000" pitchFamily="18" charset="-128"/>
              </a:rPr>
              <a:t>高次脳機能障がい</a:t>
            </a:r>
            <a:r>
              <a:rPr lang="en-US" altLang="ja-JP" sz="3400" spc="600" dirty="0">
                <a:latin typeface="HGS創英ﾌﾟﾚｾﾞﾝｽEB" panose="02020800000000000000" pitchFamily="18" charset="-128"/>
                <a:ea typeface="HGS創英ﾌﾟﾚｾﾞﾝｽEB" panose="02020800000000000000" pitchFamily="18" charset="-128"/>
              </a:rPr>
              <a:t/>
            </a:r>
            <a:br>
              <a:rPr lang="en-US" altLang="ja-JP" sz="3400" spc="600" dirty="0">
                <a:latin typeface="HGS創英ﾌﾟﾚｾﾞﾝｽEB" panose="02020800000000000000" pitchFamily="18" charset="-128"/>
                <a:ea typeface="HGS創英ﾌﾟﾚｾﾞﾝｽEB" panose="02020800000000000000" pitchFamily="18" charset="-128"/>
              </a:rPr>
            </a:br>
            <a:r>
              <a:rPr lang="ja-JP" altLang="en-US" sz="3400" spc="600" dirty="0">
                <a:latin typeface="HGS創英ﾌﾟﾚｾﾞﾝｽEB" panose="02020800000000000000" pitchFamily="18" charset="-128"/>
                <a:ea typeface="HGS創英ﾌﾟﾚｾﾞﾝｽEB" panose="02020800000000000000" pitchFamily="18" charset="-128"/>
              </a:rPr>
              <a:t>　　　支援者研修会</a:t>
            </a:r>
            <a:r>
              <a:rPr lang="ja-JP" altLang="en-US" spc="600" dirty="0">
                <a:latin typeface="HGS創英角ﾎﾟｯﾌﾟ体" panose="040B0A00000000000000" pitchFamily="50" charset="-128"/>
                <a:ea typeface="HGS創英角ﾎﾟｯﾌﾟ体" panose="040B0A00000000000000" pitchFamily="50" charset="-128"/>
              </a:rPr>
              <a:t/>
            </a:r>
            <a:br>
              <a:rPr lang="ja-JP" altLang="en-US" spc="600" dirty="0">
                <a:latin typeface="HGS創英角ﾎﾟｯﾌﾟ体" panose="040B0A00000000000000" pitchFamily="50" charset="-128"/>
                <a:ea typeface="HGS創英角ﾎﾟｯﾌﾟ体" panose="040B0A00000000000000" pitchFamily="50" charset="-128"/>
              </a:rPr>
            </a:br>
            <a:endParaRPr lang="ja-JP" altLang="en-US" dirty="0"/>
          </a:p>
        </p:txBody>
      </p:sp>
    </p:spTree>
    <p:extLst>
      <p:ext uri="{BB962C8B-B14F-4D97-AF65-F5344CB8AC3E}">
        <p14:creationId xmlns:p14="http://schemas.microsoft.com/office/powerpoint/2010/main" val="3286174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 xmlns:a16="http://schemas.microsoft.com/office/drawing/2014/main" id="{E21E6361-78EC-4004-B7EF-FBBF5BFBB540}"/>
              </a:ext>
            </a:extLst>
          </p:cNvPr>
          <p:cNvGraphicFramePr>
            <a:graphicFrameLocks noGrp="1"/>
          </p:cNvGraphicFramePr>
          <p:nvPr>
            <p:extLst>
              <p:ext uri="{D42A27DB-BD31-4B8C-83A1-F6EECF244321}">
                <p14:modId xmlns:p14="http://schemas.microsoft.com/office/powerpoint/2010/main" val="1753686763"/>
              </p:ext>
            </p:extLst>
          </p:nvPr>
        </p:nvGraphicFramePr>
        <p:xfrm>
          <a:off x="724429" y="1987245"/>
          <a:ext cx="6514571" cy="4031156"/>
        </p:xfrm>
        <a:graphic>
          <a:graphicData uri="http://schemas.openxmlformats.org/drawingml/2006/table">
            <a:tbl>
              <a:tblPr firstRow="1" bandRow="1">
                <a:tableStyleId>{5C22544A-7EE6-4342-B048-85BDC9FD1C3A}</a:tableStyleId>
              </a:tblPr>
              <a:tblGrid>
                <a:gridCol w="1228196">
                  <a:extLst>
                    <a:ext uri="{9D8B030D-6E8A-4147-A177-3AD203B41FA5}">
                      <a16:colId xmlns="" xmlns:a16="http://schemas.microsoft.com/office/drawing/2014/main" val="3534086672"/>
                    </a:ext>
                  </a:extLst>
                </a:gridCol>
                <a:gridCol w="1857375">
                  <a:extLst>
                    <a:ext uri="{9D8B030D-6E8A-4147-A177-3AD203B41FA5}">
                      <a16:colId xmlns="" xmlns:a16="http://schemas.microsoft.com/office/drawing/2014/main" val="182816986"/>
                    </a:ext>
                  </a:extLst>
                </a:gridCol>
                <a:gridCol w="2419350">
                  <a:extLst>
                    <a:ext uri="{9D8B030D-6E8A-4147-A177-3AD203B41FA5}">
                      <a16:colId xmlns="" xmlns:a16="http://schemas.microsoft.com/office/drawing/2014/main" val="3632873701"/>
                    </a:ext>
                  </a:extLst>
                </a:gridCol>
                <a:gridCol w="1009650">
                  <a:extLst>
                    <a:ext uri="{9D8B030D-6E8A-4147-A177-3AD203B41FA5}">
                      <a16:colId xmlns="" xmlns:a16="http://schemas.microsoft.com/office/drawing/2014/main" val="20003"/>
                    </a:ext>
                  </a:extLst>
                </a:gridCol>
              </a:tblGrid>
              <a:tr h="584768">
                <a:tc>
                  <a:txBody>
                    <a:bodyPr/>
                    <a:lstStyle/>
                    <a:p>
                      <a:pPr algn="ctr"/>
                      <a:endParaRPr kumimoji="1" lang="en-US" altLang="ja-JP" sz="1100" dirty="0">
                        <a:solidFill>
                          <a:schemeClr val="tx1"/>
                        </a:solidFill>
                        <a:latin typeface="HGP明朝B" panose="02020800000000000000" pitchFamily="18" charset="-128"/>
                        <a:ea typeface="HGP明朝B" panose="02020800000000000000" pitchFamily="18" charset="-128"/>
                      </a:endParaRPr>
                    </a:p>
                    <a:p>
                      <a:pPr algn="ctr"/>
                      <a:r>
                        <a:rPr kumimoji="1" lang="ja-JP" altLang="en-US" sz="1100" dirty="0">
                          <a:solidFill>
                            <a:schemeClr val="tx1"/>
                          </a:solidFill>
                          <a:latin typeface="HGP明朝B" panose="02020800000000000000" pitchFamily="18" charset="-128"/>
                          <a:ea typeface="HGP明朝B" panose="02020800000000000000" pitchFamily="18" charset="-128"/>
                        </a:rPr>
                        <a:t>氏　　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dirty="0">
                          <a:solidFill>
                            <a:schemeClr val="tx1"/>
                          </a:solidFill>
                          <a:latin typeface="HGP明朝B" panose="02020800000000000000" pitchFamily="18" charset="-128"/>
                          <a:ea typeface="HGP明朝B" panose="02020800000000000000" pitchFamily="18" charset="-128"/>
                        </a:rPr>
                        <a:t>所　　</a:t>
                      </a:r>
                      <a:r>
                        <a:rPr kumimoji="1" lang="ja-JP" altLang="en-US" sz="1100" baseline="0" dirty="0">
                          <a:solidFill>
                            <a:schemeClr val="tx1"/>
                          </a:solidFill>
                          <a:latin typeface="HGP明朝B" panose="02020800000000000000" pitchFamily="18" charset="-128"/>
                          <a:ea typeface="HGP明朝B" panose="02020800000000000000" pitchFamily="18" charset="-128"/>
                        </a:rPr>
                        <a:t> </a:t>
                      </a:r>
                      <a:r>
                        <a:rPr kumimoji="1" lang="ja-JP" altLang="en-US" sz="1100" dirty="0">
                          <a:solidFill>
                            <a:schemeClr val="tx1"/>
                          </a:solidFill>
                          <a:latin typeface="HGP明朝B" panose="02020800000000000000" pitchFamily="18" charset="-128"/>
                          <a:ea typeface="HGP明朝B" panose="02020800000000000000" pitchFamily="18" charset="-128"/>
                        </a:rPr>
                        <a:t>属</a:t>
                      </a:r>
                      <a:endParaRPr kumimoji="1" lang="en-US" altLang="ja-JP" sz="1100" dirty="0">
                        <a:solidFill>
                          <a:schemeClr val="tx1"/>
                        </a:solidFill>
                        <a:latin typeface="HGP明朝B" panose="02020800000000000000" pitchFamily="18" charset="-128"/>
                        <a:ea typeface="HGP明朝B" panose="02020800000000000000" pitchFamily="18" charset="-128"/>
                      </a:endParaRPr>
                    </a:p>
                    <a:p>
                      <a:pPr algn="ctr"/>
                      <a:r>
                        <a:rPr kumimoji="1" lang="ja-JP" altLang="en-US" sz="1100" dirty="0">
                          <a:solidFill>
                            <a:schemeClr val="tx1"/>
                          </a:solidFill>
                          <a:latin typeface="HGP明朝B" panose="02020800000000000000" pitchFamily="18" charset="-128"/>
                          <a:ea typeface="HGP明朝B" panose="02020800000000000000" pitchFamily="18" charset="-128"/>
                        </a:rPr>
                        <a:t>職種など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dirty="0">
                          <a:solidFill>
                            <a:schemeClr val="tx1"/>
                          </a:solidFill>
                          <a:latin typeface="HGP明朝B" panose="02020800000000000000" pitchFamily="18" charset="-128"/>
                          <a:ea typeface="HGP明朝B" panose="02020800000000000000" pitchFamily="18" charset="-128"/>
                        </a:rPr>
                        <a:t>住 　  所　</a:t>
                      </a:r>
                    </a:p>
                    <a:p>
                      <a:pPr algn="ctr"/>
                      <a:r>
                        <a:rPr kumimoji="1" lang="ja-JP" altLang="en-US" sz="1100" dirty="0">
                          <a:solidFill>
                            <a:schemeClr val="tx1"/>
                          </a:solidFill>
                          <a:latin typeface="HGP明朝B" panose="02020800000000000000" pitchFamily="18" charset="-128"/>
                          <a:ea typeface="HGP明朝B" panose="02020800000000000000" pitchFamily="18" charset="-128"/>
                        </a:rPr>
                        <a:t>連 絡 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smtClean="0">
                          <a:solidFill>
                            <a:schemeClr val="tx1"/>
                          </a:solidFill>
                          <a:latin typeface="HGP明朝B" panose="02020800000000000000" pitchFamily="18" charset="-128"/>
                          <a:ea typeface="HGP明朝B" panose="02020800000000000000" pitchFamily="18" charset="-128"/>
                        </a:rPr>
                        <a:t>属性毎に○</a:t>
                      </a:r>
                      <a:endParaRPr kumimoji="1" lang="ja-JP" altLang="en-US" sz="1100" dirty="0">
                        <a:solidFill>
                          <a:schemeClr val="tx1"/>
                        </a:solidFill>
                        <a:latin typeface="HGP明朝B" panose="02020800000000000000" pitchFamily="18" charset="-128"/>
                        <a:ea typeface="HGP明朝B" panose="020208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48103192"/>
                  </a:ext>
                </a:extLst>
              </a:tr>
              <a:tr h="310565">
                <a:tc rowSpan="2">
                  <a:txBody>
                    <a:bodyPr/>
                    <a:lstStyle/>
                    <a:p>
                      <a:pPr algn="ctr"/>
                      <a:endParaRPr kumimoji="1" lang="ja-JP" altLang="en-US" sz="1050" dirty="0">
                        <a:solidFill>
                          <a:schemeClr val="tx1"/>
                        </a:solidFill>
                        <a:latin typeface="HGP明朝B" panose="02020800000000000000" pitchFamily="18" charset="-128"/>
                        <a:ea typeface="HGP明朝B" panose="020208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en-US" altLang="ja-JP" sz="1100" dirty="0">
                        <a:solidFill>
                          <a:schemeClr val="tx1"/>
                        </a:solidFill>
                        <a:latin typeface="HGP明朝B" panose="02020800000000000000" pitchFamily="18" charset="-128"/>
                        <a:ea typeface="HGP明朝B" panose="020208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endParaRPr kumimoji="1" lang="ja-JP" altLang="en-US" sz="1100" dirty="0">
                        <a:solidFill>
                          <a:schemeClr val="tx1"/>
                        </a:solidFill>
                        <a:latin typeface="HGP明朝B" panose="02020800000000000000" pitchFamily="18" charset="-128"/>
                        <a:ea typeface="HGP明朝B" panose="020208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rowSpan="2">
                  <a:txBody>
                    <a:bodyPr/>
                    <a:lstStyle/>
                    <a:p>
                      <a:pPr algn="ctr"/>
                      <a:r>
                        <a:rPr kumimoji="1" lang="ja-JP" altLang="en-US" sz="1100" dirty="0" smtClean="0">
                          <a:solidFill>
                            <a:schemeClr val="tx1"/>
                          </a:solidFill>
                          <a:latin typeface="HGP明朝B" panose="02020800000000000000" pitchFamily="18" charset="-128"/>
                          <a:ea typeface="HGP明朝B" panose="02020800000000000000" pitchFamily="18" charset="-128"/>
                        </a:rPr>
                        <a:t>支援者</a:t>
                      </a:r>
                      <a:endParaRPr kumimoji="1" lang="en-US" altLang="ja-JP" sz="1100" dirty="0" smtClean="0">
                        <a:solidFill>
                          <a:schemeClr val="tx1"/>
                        </a:solidFill>
                        <a:latin typeface="HGP明朝B" panose="02020800000000000000" pitchFamily="18" charset="-128"/>
                        <a:ea typeface="HGP明朝B" panose="02020800000000000000" pitchFamily="18" charset="-128"/>
                      </a:endParaRPr>
                    </a:p>
                    <a:p>
                      <a:pPr algn="ctr"/>
                      <a:r>
                        <a:rPr kumimoji="1" lang="ja-JP" altLang="en-US" sz="1100" dirty="0" smtClean="0">
                          <a:solidFill>
                            <a:schemeClr val="tx1"/>
                          </a:solidFill>
                          <a:latin typeface="HGP明朝B" panose="02020800000000000000" pitchFamily="18" charset="-128"/>
                          <a:ea typeface="HGP明朝B" panose="02020800000000000000" pitchFamily="18" charset="-128"/>
                        </a:rPr>
                        <a:t>当事者</a:t>
                      </a:r>
                      <a:r>
                        <a:rPr kumimoji="1" lang="ja-JP" altLang="en-US" sz="1100" dirty="0">
                          <a:solidFill>
                            <a:schemeClr val="tx1"/>
                          </a:solidFill>
                          <a:latin typeface="HGP明朝B" panose="02020800000000000000" pitchFamily="18" charset="-128"/>
                          <a:ea typeface="HGP明朝B" panose="02020800000000000000" pitchFamily="18" charset="-128"/>
                        </a:rPr>
                        <a:t>・家族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206833608"/>
                  </a:ext>
                </a:extLst>
              </a:tr>
              <a:tr h="310565">
                <a:tc vMerge="1">
                  <a:txBody>
                    <a:bodyPr/>
                    <a:lstStyle/>
                    <a:p>
                      <a:endParaRPr kumimoji="1" lang="ja-JP" altLang="en-US"/>
                    </a:p>
                  </a:txBody>
                  <a:tcPr/>
                </a:tc>
                <a:tc>
                  <a:txBody>
                    <a:bodyPr/>
                    <a:lstStyle/>
                    <a:p>
                      <a:pPr algn="ctr"/>
                      <a:endParaRPr kumimoji="1" lang="en-US" altLang="ja-JP" sz="1100" dirty="0">
                        <a:solidFill>
                          <a:schemeClr val="tx1"/>
                        </a:solidFill>
                        <a:latin typeface="HGP明朝B" panose="02020800000000000000" pitchFamily="18" charset="-128"/>
                        <a:ea typeface="HGP明朝B" panose="020208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100" dirty="0">
                        <a:solidFill>
                          <a:schemeClr val="tx1"/>
                        </a:solidFill>
                        <a:latin typeface="HGP明朝B" panose="02020800000000000000" pitchFamily="18" charset="-128"/>
                        <a:ea typeface="HGP明朝B" panose="020208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 xmlns:a16="http://schemas.microsoft.com/office/drawing/2014/main" val="10002"/>
                  </a:ext>
                </a:extLst>
              </a:tr>
              <a:tr h="355126">
                <a:tc rowSpan="2">
                  <a:txBody>
                    <a:bodyPr/>
                    <a:lstStyle/>
                    <a:p>
                      <a:pPr algn="ctr"/>
                      <a:endParaRPr kumimoji="1" lang="ja-JP" altLang="en-US" sz="1050" dirty="0">
                        <a:solidFill>
                          <a:schemeClr val="tx1"/>
                        </a:solidFill>
                        <a:latin typeface="HGP明朝B" panose="02020800000000000000" pitchFamily="18" charset="-128"/>
                        <a:ea typeface="HGP明朝B" panose="020208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100" dirty="0">
                        <a:solidFill>
                          <a:schemeClr val="tx1"/>
                        </a:solidFill>
                        <a:latin typeface="HGP明朝B" panose="02020800000000000000" pitchFamily="18" charset="-128"/>
                        <a:ea typeface="HGP明朝B" panose="020208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endParaRPr kumimoji="1" lang="ja-JP" altLang="en-US" sz="1100" dirty="0">
                        <a:solidFill>
                          <a:schemeClr val="tx1"/>
                        </a:solidFill>
                        <a:latin typeface="HGP明朝B" panose="02020800000000000000" pitchFamily="18" charset="-128"/>
                        <a:ea typeface="HGP明朝B" panose="020208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rowSpan="2">
                  <a:txBody>
                    <a:bodyPr/>
                    <a:lstStyle/>
                    <a:p>
                      <a:pPr marL="0" marR="0" lvl="0" indent="0" algn="ctr" defTabSz="777514"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HGP明朝B" panose="02020800000000000000" pitchFamily="18" charset="-128"/>
                          <a:ea typeface="HGP明朝B" panose="02020800000000000000" pitchFamily="18" charset="-128"/>
                        </a:rPr>
                        <a:t>支援者</a:t>
                      </a:r>
                      <a:endParaRPr kumimoji="1" lang="en-US" altLang="ja-JP" sz="1100" dirty="0" smtClean="0">
                        <a:solidFill>
                          <a:schemeClr val="tx1"/>
                        </a:solidFill>
                        <a:latin typeface="HGP明朝B" panose="02020800000000000000" pitchFamily="18" charset="-128"/>
                        <a:ea typeface="HGP明朝B" panose="02020800000000000000" pitchFamily="18" charset="-128"/>
                      </a:endParaRPr>
                    </a:p>
                    <a:p>
                      <a:pPr marL="0" marR="0" lvl="0" indent="0" algn="ctr" defTabSz="777514"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HGP明朝B" panose="02020800000000000000" pitchFamily="18" charset="-128"/>
                          <a:ea typeface="HGP明朝B" panose="02020800000000000000" pitchFamily="18" charset="-128"/>
                        </a:rPr>
                        <a:t>当事者</a:t>
                      </a:r>
                      <a:r>
                        <a:rPr kumimoji="1" lang="ja-JP" altLang="en-US" sz="1100" dirty="0">
                          <a:solidFill>
                            <a:schemeClr val="tx1"/>
                          </a:solidFill>
                          <a:latin typeface="HGP明朝B" panose="02020800000000000000" pitchFamily="18" charset="-128"/>
                          <a:ea typeface="HGP明朝B" panose="02020800000000000000" pitchFamily="18" charset="-128"/>
                        </a:rPr>
                        <a:t>・家族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575389166"/>
                  </a:ext>
                </a:extLst>
              </a:tr>
              <a:tr h="355126">
                <a:tc vMerge="1">
                  <a:txBody>
                    <a:bodyPr/>
                    <a:lstStyle/>
                    <a:p>
                      <a:endParaRPr kumimoji="1" lang="ja-JP" altLang="en-US"/>
                    </a:p>
                  </a:txBody>
                  <a:tcPr/>
                </a:tc>
                <a:tc>
                  <a:txBody>
                    <a:bodyPr/>
                    <a:lstStyle/>
                    <a:p>
                      <a:pPr algn="ctr"/>
                      <a:endParaRPr kumimoji="1" lang="ja-JP" altLang="en-US" sz="1100" dirty="0">
                        <a:solidFill>
                          <a:schemeClr val="tx1"/>
                        </a:solidFill>
                        <a:latin typeface="HGP明朝B" panose="02020800000000000000" pitchFamily="18" charset="-128"/>
                        <a:ea typeface="HGP明朝B" panose="020208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100" dirty="0">
                        <a:solidFill>
                          <a:schemeClr val="tx1"/>
                        </a:solidFill>
                        <a:latin typeface="HGP明朝B" panose="02020800000000000000" pitchFamily="18" charset="-128"/>
                        <a:ea typeface="HGP明朝B" panose="020208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 xmlns:a16="http://schemas.microsoft.com/office/drawing/2014/main" val="10004"/>
                  </a:ext>
                </a:extLst>
              </a:tr>
              <a:tr h="370396">
                <a:tc rowSpan="2">
                  <a:txBody>
                    <a:bodyPr/>
                    <a:lstStyle/>
                    <a:p>
                      <a:pPr algn="ctr"/>
                      <a:endParaRPr kumimoji="1" lang="ja-JP" altLang="en-US" sz="1050" dirty="0">
                        <a:solidFill>
                          <a:schemeClr val="tx1"/>
                        </a:solidFill>
                        <a:latin typeface="HGP明朝B" panose="02020800000000000000" pitchFamily="18" charset="-128"/>
                        <a:ea typeface="HGP明朝B" panose="020208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100" dirty="0">
                        <a:solidFill>
                          <a:schemeClr val="tx1"/>
                        </a:solidFill>
                        <a:latin typeface="HGP明朝B" panose="02020800000000000000" pitchFamily="18" charset="-128"/>
                        <a:ea typeface="HGP明朝B" panose="020208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endParaRPr kumimoji="1" lang="ja-JP" altLang="en-US" sz="1100" dirty="0">
                        <a:solidFill>
                          <a:schemeClr val="tx1"/>
                        </a:solidFill>
                        <a:latin typeface="HGP明朝B" panose="02020800000000000000" pitchFamily="18" charset="-128"/>
                        <a:ea typeface="HGP明朝B" panose="020208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rowSpan="2">
                  <a:txBody>
                    <a:bodyPr/>
                    <a:lstStyle/>
                    <a:p>
                      <a:pPr marL="0" marR="0" lvl="0" indent="0" algn="ctr" defTabSz="777514"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HGP明朝B" panose="02020800000000000000" pitchFamily="18" charset="-128"/>
                          <a:ea typeface="HGP明朝B" panose="02020800000000000000" pitchFamily="18" charset="-128"/>
                        </a:rPr>
                        <a:t>支援者</a:t>
                      </a:r>
                      <a:endParaRPr kumimoji="1" lang="en-US" altLang="ja-JP" sz="1100" dirty="0" smtClean="0">
                        <a:solidFill>
                          <a:schemeClr val="tx1"/>
                        </a:solidFill>
                        <a:latin typeface="HGP明朝B" panose="02020800000000000000" pitchFamily="18" charset="-128"/>
                        <a:ea typeface="HGP明朝B" panose="02020800000000000000" pitchFamily="18" charset="-128"/>
                      </a:endParaRPr>
                    </a:p>
                    <a:p>
                      <a:pPr marL="0" marR="0" lvl="0" indent="0" algn="ctr" defTabSz="777514"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HGP明朝B" panose="02020800000000000000" pitchFamily="18" charset="-128"/>
                          <a:ea typeface="HGP明朝B" panose="02020800000000000000" pitchFamily="18" charset="-128"/>
                        </a:rPr>
                        <a:t>当事者</a:t>
                      </a:r>
                      <a:r>
                        <a:rPr kumimoji="1" lang="ja-JP" altLang="en-US" sz="1100" dirty="0">
                          <a:solidFill>
                            <a:schemeClr val="tx1"/>
                          </a:solidFill>
                          <a:latin typeface="HGP明朝B" panose="02020800000000000000" pitchFamily="18" charset="-128"/>
                          <a:ea typeface="HGP明朝B" panose="02020800000000000000" pitchFamily="18" charset="-128"/>
                        </a:rPr>
                        <a:t>・家族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521869289"/>
                  </a:ext>
                </a:extLst>
              </a:tr>
              <a:tr h="370396">
                <a:tc vMerge="1">
                  <a:txBody>
                    <a:bodyPr/>
                    <a:lstStyle/>
                    <a:p>
                      <a:endParaRPr kumimoji="1" lang="ja-JP" altLang="en-US"/>
                    </a:p>
                  </a:txBody>
                  <a:tcPr/>
                </a:tc>
                <a:tc>
                  <a:txBody>
                    <a:bodyPr/>
                    <a:lstStyle/>
                    <a:p>
                      <a:pPr algn="ctr"/>
                      <a:endParaRPr kumimoji="1" lang="ja-JP" altLang="en-US" sz="1100" dirty="0">
                        <a:solidFill>
                          <a:schemeClr val="tx1"/>
                        </a:solidFill>
                        <a:latin typeface="HGP明朝B" panose="02020800000000000000" pitchFamily="18" charset="-128"/>
                        <a:ea typeface="HGP明朝B" panose="020208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100" dirty="0">
                        <a:solidFill>
                          <a:schemeClr val="tx1"/>
                        </a:solidFill>
                        <a:latin typeface="HGP明朝B" panose="02020800000000000000" pitchFamily="18" charset="-128"/>
                        <a:ea typeface="HGP明朝B" panose="020208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 xmlns:a16="http://schemas.microsoft.com/office/drawing/2014/main" val="10006"/>
                  </a:ext>
                </a:extLst>
              </a:tr>
              <a:tr h="366713">
                <a:tc rowSpan="2">
                  <a:txBody>
                    <a:bodyPr/>
                    <a:lstStyle/>
                    <a:p>
                      <a:pPr algn="ctr"/>
                      <a:endParaRPr kumimoji="1" lang="ja-JP" altLang="en-US" sz="1050" dirty="0">
                        <a:solidFill>
                          <a:schemeClr val="tx1"/>
                        </a:solidFill>
                        <a:latin typeface="HGP明朝B" panose="02020800000000000000" pitchFamily="18" charset="-128"/>
                        <a:ea typeface="HGP明朝B" panose="020208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100" dirty="0">
                        <a:solidFill>
                          <a:schemeClr val="tx1"/>
                        </a:solidFill>
                        <a:latin typeface="HGP明朝B" panose="02020800000000000000" pitchFamily="18" charset="-128"/>
                        <a:ea typeface="HGP明朝B" panose="020208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endParaRPr kumimoji="1" lang="ja-JP" altLang="en-US" sz="1100" dirty="0">
                        <a:solidFill>
                          <a:schemeClr val="tx1"/>
                        </a:solidFill>
                        <a:latin typeface="HGP明朝B" panose="02020800000000000000" pitchFamily="18" charset="-128"/>
                        <a:ea typeface="HGP明朝B" panose="020208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rowSpan="2">
                  <a:txBody>
                    <a:bodyPr/>
                    <a:lstStyle/>
                    <a:p>
                      <a:pPr marL="0" marR="0" lvl="0" indent="0" algn="ctr" defTabSz="777514"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HGP明朝B" panose="02020800000000000000" pitchFamily="18" charset="-128"/>
                          <a:ea typeface="HGP明朝B" panose="02020800000000000000" pitchFamily="18" charset="-128"/>
                        </a:rPr>
                        <a:t>支援者</a:t>
                      </a:r>
                      <a:endParaRPr kumimoji="1" lang="en-US" altLang="ja-JP" sz="1100" dirty="0" smtClean="0">
                        <a:solidFill>
                          <a:schemeClr val="tx1"/>
                        </a:solidFill>
                        <a:latin typeface="HGP明朝B" panose="02020800000000000000" pitchFamily="18" charset="-128"/>
                        <a:ea typeface="HGP明朝B" panose="02020800000000000000" pitchFamily="18" charset="-128"/>
                      </a:endParaRPr>
                    </a:p>
                    <a:p>
                      <a:pPr marL="0" marR="0" lvl="0" indent="0" algn="ctr" defTabSz="777514"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HGP明朝B" panose="02020800000000000000" pitchFamily="18" charset="-128"/>
                          <a:ea typeface="HGP明朝B" panose="02020800000000000000" pitchFamily="18" charset="-128"/>
                        </a:rPr>
                        <a:t>当事者</a:t>
                      </a:r>
                      <a:r>
                        <a:rPr kumimoji="1" lang="ja-JP" altLang="en-US" sz="1100" dirty="0">
                          <a:solidFill>
                            <a:schemeClr val="tx1"/>
                          </a:solidFill>
                          <a:latin typeface="HGP明朝B" panose="02020800000000000000" pitchFamily="18" charset="-128"/>
                          <a:ea typeface="HGP明朝B" panose="02020800000000000000" pitchFamily="18" charset="-128"/>
                        </a:rPr>
                        <a:t>・家族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06388154"/>
                  </a:ext>
                </a:extLst>
              </a:tr>
              <a:tr h="366713">
                <a:tc vMerge="1">
                  <a:txBody>
                    <a:bodyPr/>
                    <a:lstStyle/>
                    <a:p>
                      <a:endParaRPr kumimoji="1" lang="ja-JP" altLang="en-US"/>
                    </a:p>
                  </a:txBody>
                  <a:tcPr/>
                </a:tc>
                <a:tc>
                  <a:txBody>
                    <a:bodyPr/>
                    <a:lstStyle/>
                    <a:p>
                      <a:pPr algn="ctr"/>
                      <a:endParaRPr kumimoji="1" lang="ja-JP" altLang="en-US" sz="1100" dirty="0">
                        <a:solidFill>
                          <a:schemeClr val="tx1"/>
                        </a:solidFill>
                        <a:latin typeface="HGP明朝B" panose="02020800000000000000" pitchFamily="18" charset="-128"/>
                        <a:ea typeface="HGP明朝B" panose="020208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100" dirty="0">
                        <a:solidFill>
                          <a:schemeClr val="tx1"/>
                        </a:solidFill>
                        <a:latin typeface="HGP明朝B" panose="02020800000000000000" pitchFamily="18" charset="-128"/>
                        <a:ea typeface="HGP明朝B" panose="020208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 xmlns:a16="http://schemas.microsoft.com/office/drawing/2014/main" val="10008"/>
                  </a:ext>
                </a:extLst>
              </a:tr>
              <a:tr h="320394">
                <a:tc rowSpan="2">
                  <a:txBody>
                    <a:bodyPr/>
                    <a:lstStyle/>
                    <a:p>
                      <a:pPr algn="ctr"/>
                      <a:endParaRPr kumimoji="1" lang="ja-JP" altLang="en-US" sz="1050" dirty="0">
                        <a:solidFill>
                          <a:schemeClr val="tx1"/>
                        </a:solidFill>
                        <a:latin typeface="HGP明朝B" panose="02020800000000000000" pitchFamily="18" charset="-128"/>
                        <a:ea typeface="HGP明朝B" panose="020208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100" dirty="0">
                        <a:solidFill>
                          <a:schemeClr val="tx1"/>
                        </a:solidFill>
                        <a:latin typeface="HGP明朝B" panose="02020800000000000000" pitchFamily="18" charset="-128"/>
                        <a:ea typeface="HGP明朝B" panose="020208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endParaRPr kumimoji="1" lang="ja-JP" altLang="en-US" sz="1100" dirty="0">
                        <a:solidFill>
                          <a:schemeClr val="tx1"/>
                        </a:solidFill>
                        <a:latin typeface="HGP明朝B" panose="02020800000000000000" pitchFamily="18" charset="-128"/>
                        <a:ea typeface="HGP明朝B" panose="020208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rowSpan="2">
                  <a:txBody>
                    <a:bodyPr/>
                    <a:lstStyle/>
                    <a:p>
                      <a:pPr marL="0" marR="0" lvl="0" indent="0" algn="ctr" defTabSz="777514"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HGP明朝B" panose="02020800000000000000" pitchFamily="18" charset="-128"/>
                          <a:ea typeface="HGP明朝B" panose="02020800000000000000" pitchFamily="18" charset="-128"/>
                        </a:rPr>
                        <a:t>支援者</a:t>
                      </a:r>
                      <a:endParaRPr kumimoji="1" lang="en-US" altLang="ja-JP" sz="1100" dirty="0" smtClean="0">
                        <a:solidFill>
                          <a:schemeClr val="tx1"/>
                        </a:solidFill>
                        <a:latin typeface="HGP明朝B" panose="02020800000000000000" pitchFamily="18" charset="-128"/>
                        <a:ea typeface="HGP明朝B" panose="02020800000000000000" pitchFamily="18" charset="-128"/>
                      </a:endParaRPr>
                    </a:p>
                    <a:p>
                      <a:pPr marL="0" marR="0" lvl="0" indent="0" algn="ctr" defTabSz="777514"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HGP明朝B" panose="02020800000000000000" pitchFamily="18" charset="-128"/>
                          <a:ea typeface="HGP明朝B" panose="02020800000000000000" pitchFamily="18" charset="-128"/>
                        </a:rPr>
                        <a:t>当事者</a:t>
                      </a:r>
                      <a:r>
                        <a:rPr kumimoji="1" lang="ja-JP" altLang="en-US" sz="1100" dirty="0">
                          <a:solidFill>
                            <a:schemeClr val="tx1"/>
                          </a:solidFill>
                          <a:latin typeface="HGP明朝B" panose="02020800000000000000" pitchFamily="18" charset="-128"/>
                          <a:ea typeface="HGP明朝B" panose="02020800000000000000" pitchFamily="18" charset="-128"/>
                        </a:rPr>
                        <a:t>・家族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819162385"/>
                  </a:ext>
                </a:extLst>
              </a:tr>
              <a:tr h="320394">
                <a:tc vMerge="1">
                  <a:txBody>
                    <a:bodyPr/>
                    <a:lstStyle/>
                    <a:p>
                      <a:endParaRPr kumimoji="1" lang="ja-JP" altLang="en-US"/>
                    </a:p>
                  </a:txBody>
                  <a:tcPr/>
                </a:tc>
                <a:tc>
                  <a:txBody>
                    <a:bodyPr/>
                    <a:lstStyle/>
                    <a:p>
                      <a:pPr algn="ctr"/>
                      <a:endParaRPr kumimoji="1" lang="ja-JP" altLang="en-US" sz="1100" dirty="0">
                        <a:solidFill>
                          <a:schemeClr val="tx1"/>
                        </a:solidFill>
                        <a:latin typeface="HGP明朝B" panose="02020800000000000000" pitchFamily="18" charset="-128"/>
                        <a:ea typeface="HGP明朝B" panose="020208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100" dirty="0">
                        <a:solidFill>
                          <a:schemeClr val="tx1"/>
                        </a:solidFill>
                        <a:latin typeface="HGP明朝B" panose="02020800000000000000" pitchFamily="18" charset="-128"/>
                        <a:ea typeface="HGP明朝B" panose="020208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 xmlns:a16="http://schemas.microsoft.com/office/drawing/2014/main" val="10010"/>
                  </a:ext>
                </a:extLst>
              </a:tr>
            </a:tbl>
          </a:graphicData>
        </a:graphic>
      </p:graphicFrame>
      <p:sp>
        <p:nvSpPr>
          <p:cNvPr id="2" name="テキスト ボックス 1">
            <a:extLst>
              <a:ext uri="{FF2B5EF4-FFF2-40B4-BE49-F238E27FC236}">
                <a16:creationId xmlns="" xmlns:a16="http://schemas.microsoft.com/office/drawing/2014/main" id="{01C37B43-20FC-4E28-A4E6-20F8C6906137}"/>
              </a:ext>
            </a:extLst>
          </p:cNvPr>
          <p:cNvSpPr txBox="1"/>
          <p:nvPr/>
        </p:nvSpPr>
        <p:spPr>
          <a:xfrm>
            <a:off x="986683" y="1408334"/>
            <a:ext cx="5638800" cy="584775"/>
          </a:xfrm>
          <a:prstGeom prst="rect">
            <a:avLst/>
          </a:prstGeom>
          <a:noFill/>
        </p:spPr>
        <p:txBody>
          <a:bodyPr wrap="square" rtlCol="0">
            <a:spAutoFit/>
          </a:bodyPr>
          <a:lstStyle/>
          <a:p>
            <a:pPr algn="ctr"/>
            <a:r>
              <a:rPr lang="ja-JP" altLang="en-US" sz="1600" b="1" u="sng" dirty="0"/>
              <a:t>　</a:t>
            </a:r>
            <a:r>
              <a:rPr lang="ja-JP" altLang="en-US" sz="1600" b="1" u="sng" dirty="0" err="1"/>
              <a:t>高次脳機能障</a:t>
            </a:r>
            <a:r>
              <a:rPr lang="ja-JP" altLang="en-US" sz="1600" b="1" u="sng" dirty="0" err="1" smtClean="0"/>
              <a:t>がい</a:t>
            </a:r>
            <a:r>
              <a:rPr lang="ja-JP" altLang="en-US" sz="1600" b="1" u="sng" dirty="0" smtClean="0"/>
              <a:t>支援者</a:t>
            </a:r>
            <a:r>
              <a:rPr lang="ja-JP" altLang="en-US" sz="1600" b="1" u="sng" dirty="0"/>
              <a:t>研修会（中部圏域）　　参加申込書　</a:t>
            </a:r>
            <a:endParaRPr lang="en-US" altLang="ja-JP" sz="1600" b="1" u="sng" dirty="0"/>
          </a:p>
          <a:p>
            <a:pPr algn="ctr"/>
            <a:r>
              <a:rPr lang="ja-JP" altLang="en-US" sz="1600" b="1" u="sng" dirty="0"/>
              <a:t>　　　　</a:t>
            </a:r>
            <a:endParaRPr lang="en-US" altLang="ja-JP" sz="1600" dirty="0"/>
          </a:p>
        </p:txBody>
      </p:sp>
      <p:sp>
        <p:nvSpPr>
          <p:cNvPr id="3" name="テキスト ボックス 2">
            <a:extLst>
              <a:ext uri="{FF2B5EF4-FFF2-40B4-BE49-F238E27FC236}">
                <a16:creationId xmlns="" xmlns:a16="http://schemas.microsoft.com/office/drawing/2014/main" id="{8B9E8019-718E-4045-8CB1-8A75CC2DA639}"/>
              </a:ext>
            </a:extLst>
          </p:cNvPr>
          <p:cNvSpPr txBox="1"/>
          <p:nvPr/>
        </p:nvSpPr>
        <p:spPr>
          <a:xfrm>
            <a:off x="409574" y="770547"/>
            <a:ext cx="4086225" cy="401007"/>
          </a:xfrm>
          <a:prstGeom prst="rect">
            <a:avLst/>
          </a:prstGeom>
          <a:noFill/>
        </p:spPr>
        <p:txBody>
          <a:bodyPr wrap="square" rtlCol="0">
            <a:spAutoFit/>
          </a:bodyPr>
          <a:lstStyle/>
          <a:p>
            <a:r>
              <a:rPr kumimoji="1" lang="ja-JP" altLang="en-US" dirty="0"/>
              <a:t>　</a:t>
            </a:r>
            <a:r>
              <a:rPr kumimoji="1" lang="ja-JP" altLang="en-US" sz="1300" b="1" dirty="0"/>
              <a:t>（ＦＡＸ番号　０１９－６５２－１１３８）</a:t>
            </a:r>
          </a:p>
        </p:txBody>
      </p:sp>
      <p:sp>
        <p:nvSpPr>
          <p:cNvPr id="7" name="テキスト ボックス 6">
            <a:extLst>
              <a:ext uri="{FF2B5EF4-FFF2-40B4-BE49-F238E27FC236}">
                <a16:creationId xmlns="" xmlns:a16="http://schemas.microsoft.com/office/drawing/2014/main" id="{CAFACB0E-7488-4F9F-9870-01953441A84D}"/>
              </a:ext>
            </a:extLst>
          </p:cNvPr>
          <p:cNvSpPr txBox="1"/>
          <p:nvPr/>
        </p:nvSpPr>
        <p:spPr>
          <a:xfrm>
            <a:off x="2324652" y="6232596"/>
            <a:ext cx="4552950" cy="276999"/>
          </a:xfrm>
          <a:prstGeom prst="rect">
            <a:avLst/>
          </a:prstGeom>
          <a:noFill/>
        </p:spPr>
        <p:txBody>
          <a:bodyPr wrap="square" rtlCol="0">
            <a:spAutoFit/>
          </a:bodyPr>
          <a:lstStyle/>
          <a:p>
            <a:r>
              <a:rPr lang="ja-JP" altLang="en-US" sz="1200" dirty="0"/>
              <a:t>（複数</a:t>
            </a:r>
            <a:r>
              <a:rPr kumimoji="1" lang="ja-JP" altLang="en-US" sz="1200" dirty="0"/>
              <a:t>でお申込みの場合、代表の方に〇をお願い致します。）</a:t>
            </a:r>
          </a:p>
        </p:txBody>
      </p:sp>
      <p:cxnSp>
        <p:nvCxnSpPr>
          <p:cNvPr id="9" name="直線コネクタ 8">
            <a:extLst>
              <a:ext uri="{FF2B5EF4-FFF2-40B4-BE49-F238E27FC236}">
                <a16:creationId xmlns="" xmlns:a16="http://schemas.microsoft.com/office/drawing/2014/main" id="{61714317-6A21-4B92-B5B7-DD65BDC76370}"/>
              </a:ext>
            </a:extLst>
          </p:cNvPr>
          <p:cNvCxnSpPr>
            <a:cxnSpLocks/>
          </p:cNvCxnSpPr>
          <p:nvPr/>
        </p:nvCxnSpPr>
        <p:spPr>
          <a:xfrm flipH="1" flipV="1">
            <a:off x="1819828" y="6386616"/>
            <a:ext cx="504824"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 xmlns:a16="http://schemas.microsoft.com/office/drawing/2014/main" id="{6373AA70-DC68-4797-85CA-FD254C036538}"/>
              </a:ext>
            </a:extLst>
          </p:cNvPr>
          <p:cNvCxnSpPr/>
          <p:nvPr/>
        </p:nvCxnSpPr>
        <p:spPr>
          <a:xfrm flipV="1">
            <a:off x="1816576" y="6170993"/>
            <a:ext cx="0" cy="2156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 xmlns:a16="http://schemas.microsoft.com/office/drawing/2014/main" id="{F8B5D3D4-F258-4E8F-8011-975057187F31}"/>
              </a:ext>
            </a:extLst>
          </p:cNvPr>
          <p:cNvCxnSpPr>
            <a:cxnSpLocks/>
          </p:cNvCxnSpPr>
          <p:nvPr/>
        </p:nvCxnSpPr>
        <p:spPr>
          <a:xfrm>
            <a:off x="1137284" y="8852268"/>
            <a:ext cx="5638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 xmlns:a16="http://schemas.microsoft.com/office/drawing/2014/main" id="{191CFAD2-9171-4B7E-B22D-75B05D63BDEB}"/>
              </a:ext>
            </a:extLst>
          </p:cNvPr>
          <p:cNvCxnSpPr>
            <a:cxnSpLocks/>
          </p:cNvCxnSpPr>
          <p:nvPr/>
        </p:nvCxnSpPr>
        <p:spPr>
          <a:xfrm>
            <a:off x="1133739" y="8566518"/>
            <a:ext cx="564589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 xmlns:a16="http://schemas.microsoft.com/office/drawing/2014/main" id="{DE06CD3F-CD49-4DE4-BC07-D958BE5A9686}"/>
              </a:ext>
            </a:extLst>
          </p:cNvPr>
          <p:cNvCxnSpPr>
            <a:cxnSpLocks/>
          </p:cNvCxnSpPr>
          <p:nvPr/>
        </p:nvCxnSpPr>
        <p:spPr>
          <a:xfrm>
            <a:off x="1119564" y="7703953"/>
            <a:ext cx="564589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 xmlns:a16="http://schemas.microsoft.com/office/drawing/2014/main" id="{C2FD0286-45BB-464A-84F7-E0FD2C060F51}"/>
              </a:ext>
            </a:extLst>
          </p:cNvPr>
          <p:cNvCxnSpPr>
            <a:cxnSpLocks/>
          </p:cNvCxnSpPr>
          <p:nvPr/>
        </p:nvCxnSpPr>
        <p:spPr>
          <a:xfrm>
            <a:off x="1124214" y="8277001"/>
            <a:ext cx="564943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 xmlns:a16="http://schemas.microsoft.com/office/drawing/2014/main" id="{6C6555FD-E716-49B2-B319-868DDEA26AE0}"/>
              </a:ext>
            </a:extLst>
          </p:cNvPr>
          <p:cNvCxnSpPr>
            <a:cxnSpLocks/>
          </p:cNvCxnSpPr>
          <p:nvPr/>
        </p:nvCxnSpPr>
        <p:spPr>
          <a:xfrm>
            <a:off x="1119564" y="7989703"/>
            <a:ext cx="5631715"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 xmlns:a16="http://schemas.microsoft.com/office/drawing/2014/main" id="{F289AF09-6AEB-4F7B-A01F-28F2C06B4890}"/>
              </a:ext>
            </a:extLst>
          </p:cNvPr>
          <p:cNvSpPr txBox="1"/>
          <p:nvPr/>
        </p:nvSpPr>
        <p:spPr>
          <a:xfrm>
            <a:off x="741221" y="6647399"/>
            <a:ext cx="6430926" cy="461665"/>
          </a:xfrm>
          <a:prstGeom prst="rect">
            <a:avLst/>
          </a:prstGeom>
          <a:noFill/>
        </p:spPr>
        <p:txBody>
          <a:bodyPr wrap="square" rtlCol="0">
            <a:spAutoFit/>
          </a:bodyPr>
          <a:lstStyle/>
          <a:p>
            <a:r>
              <a:rPr lang="en-US" altLang="ja-JP" sz="1200" dirty="0">
                <a:latin typeface="HGP明朝E" panose="02020900000000000000" pitchFamily="18" charset="-128"/>
                <a:ea typeface="HGP明朝E" panose="02020900000000000000" pitchFamily="18" charset="-128"/>
              </a:rPr>
              <a:t>※</a:t>
            </a:r>
            <a:r>
              <a:rPr lang="ja-JP" altLang="en-US" sz="1200" dirty="0">
                <a:latin typeface="HGP明朝E" panose="02020900000000000000" pitchFamily="18" charset="-128"/>
                <a:ea typeface="HGP明朝E" panose="02020900000000000000" pitchFamily="18" charset="-128"/>
              </a:rPr>
              <a:t>参加申込は当日会場でも、お受けいたしますが、会場の都合上お受けできない場合もございます。</a:t>
            </a:r>
            <a:endParaRPr lang="en-US" altLang="ja-JP" sz="1200" dirty="0">
              <a:latin typeface="HGP明朝E" panose="02020900000000000000" pitchFamily="18" charset="-128"/>
              <a:ea typeface="HGP明朝E" panose="02020900000000000000" pitchFamily="18" charset="-128"/>
            </a:endParaRPr>
          </a:p>
          <a:p>
            <a:r>
              <a:rPr kumimoji="1" lang="ja-JP" altLang="en-US" sz="1200" dirty="0">
                <a:latin typeface="HGP明朝E" panose="02020900000000000000" pitchFamily="18" charset="-128"/>
                <a:ea typeface="HGP明朝E" panose="02020900000000000000" pitchFamily="18" charset="-128"/>
              </a:rPr>
              <a:t> 　あらかじめご了承願います。</a:t>
            </a:r>
          </a:p>
        </p:txBody>
      </p:sp>
      <p:sp>
        <p:nvSpPr>
          <p:cNvPr id="18" name="テキスト ボックス 17">
            <a:extLst>
              <a:ext uri="{FF2B5EF4-FFF2-40B4-BE49-F238E27FC236}">
                <a16:creationId xmlns="" xmlns:a16="http://schemas.microsoft.com/office/drawing/2014/main" id="{74D7EFD2-C3AA-42A8-BE59-E28B32E629B4}"/>
              </a:ext>
            </a:extLst>
          </p:cNvPr>
          <p:cNvSpPr txBox="1"/>
          <p:nvPr/>
        </p:nvSpPr>
        <p:spPr>
          <a:xfrm>
            <a:off x="1017582" y="7361698"/>
            <a:ext cx="5631715" cy="446276"/>
          </a:xfrm>
          <a:prstGeom prst="rect">
            <a:avLst/>
          </a:prstGeom>
          <a:noFill/>
        </p:spPr>
        <p:txBody>
          <a:bodyPr wrap="square" rtlCol="0">
            <a:spAutoFit/>
          </a:bodyPr>
          <a:lstStyle/>
          <a:p>
            <a:r>
              <a:rPr kumimoji="1" lang="ja-JP" altLang="en-US" sz="1200" dirty="0">
                <a:latin typeface="HGP明朝E" panose="02020900000000000000" pitchFamily="18" charset="-128"/>
                <a:ea typeface="HGP明朝E" panose="02020900000000000000" pitchFamily="18" charset="-128"/>
              </a:rPr>
              <a:t>備考欄　（相談したいこと・詳しく聞きたい等、ございましたら　ご記入ください。</a:t>
            </a:r>
            <a:r>
              <a:rPr kumimoji="1" lang="en-US" altLang="ja-JP" sz="1200" dirty="0">
                <a:latin typeface="HGP明朝E" panose="02020900000000000000" pitchFamily="18" charset="-128"/>
                <a:ea typeface="HGP明朝E" panose="02020900000000000000" pitchFamily="18" charset="-128"/>
              </a:rPr>
              <a:t>)</a:t>
            </a:r>
          </a:p>
          <a:p>
            <a:endParaRPr kumimoji="1" lang="ja-JP" altLang="en-US" sz="1100" dirty="0">
              <a:latin typeface="HGP明朝E" panose="02020900000000000000" pitchFamily="18" charset="-128"/>
              <a:ea typeface="HGP明朝E" panose="02020900000000000000" pitchFamily="18" charset="-128"/>
            </a:endParaRPr>
          </a:p>
        </p:txBody>
      </p:sp>
      <p:cxnSp>
        <p:nvCxnSpPr>
          <p:cNvPr id="19" name="直線コネクタ 18">
            <a:extLst>
              <a:ext uri="{FF2B5EF4-FFF2-40B4-BE49-F238E27FC236}">
                <a16:creationId xmlns="" xmlns:a16="http://schemas.microsoft.com/office/drawing/2014/main" id="{78708839-EEE5-45D5-9B04-6AA3FA4C95F1}"/>
              </a:ext>
            </a:extLst>
          </p:cNvPr>
          <p:cNvCxnSpPr>
            <a:cxnSpLocks/>
          </p:cNvCxnSpPr>
          <p:nvPr/>
        </p:nvCxnSpPr>
        <p:spPr>
          <a:xfrm>
            <a:off x="1125812" y="9138018"/>
            <a:ext cx="5646237"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409574" y="588818"/>
            <a:ext cx="4972050" cy="276999"/>
          </a:xfrm>
          <a:prstGeom prst="rect">
            <a:avLst/>
          </a:prstGeom>
          <a:noFill/>
        </p:spPr>
        <p:txBody>
          <a:bodyPr wrap="square" rtlCol="0">
            <a:spAutoFit/>
          </a:bodyPr>
          <a:lstStyle/>
          <a:p>
            <a:r>
              <a:rPr lang="en-US" altLang="ja-JP" sz="1200" u="sng" dirty="0"/>
              <a:t>NPO</a:t>
            </a:r>
            <a:r>
              <a:rPr lang="ja-JP" altLang="en-US" sz="1200" u="sng" dirty="0"/>
              <a:t>法人日本脳外傷友の会イーハトーヴ　宛</a:t>
            </a:r>
          </a:p>
        </p:txBody>
      </p:sp>
    </p:spTree>
    <p:extLst>
      <p:ext uri="{BB962C8B-B14F-4D97-AF65-F5344CB8AC3E}">
        <p14:creationId xmlns:p14="http://schemas.microsoft.com/office/powerpoint/2010/main" val="305828862"/>
      </p:ext>
    </p:extLst>
  </p:cSld>
  <p:clrMapOvr>
    <a:masterClrMapping/>
  </p:clrMapOvr>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wrap="square" lIns="0" tIns="0" rIns="0" bIns="0">
        <a:spAutoFit/>
      </a:bodyPr>
      <a:lstStyle>
        <a:defPPr>
          <a:defRPr sz="3200" b="1" dirty="0" smtClean="0">
            <a:latin typeface="HGP創英角ｺﾞｼｯｸUB" panose="020B0900000000000000" pitchFamily="50" charset="-128"/>
            <a:ea typeface="HGP創英角ｺﾞｼｯｸUB" panose="020B0900000000000000" pitchFamily="50" charset="-128"/>
          </a:defRPr>
        </a:defPPr>
      </a:lstStyle>
    </a:spDef>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0</TotalTime>
  <Words>133</Words>
  <Application>Microsoft Office PowerPoint</Application>
  <PresentationFormat>ユーザー設定</PresentationFormat>
  <Paragraphs>44</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HGP創英角ｺﾞｼｯｸUB</vt:lpstr>
      <vt:lpstr>HGP明朝B</vt:lpstr>
      <vt:lpstr>HGP明朝E</vt:lpstr>
      <vt:lpstr>HGS創英ﾌﾟﾚｾﾞﾝｽEB</vt:lpstr>
      <vt:lpstr>HGS創英角ﾎﾟｯﾌﾟ体</vt:lpstr>
      <vt:lpstr>ＭＳ Ｐゴシック</vt:lpstr>
      <vt:lpstr>Arial</vt:lpstr>
      <vt:lpstr>Calibri</vt:lpstr>
      <vt:lpstr>Calibri Light</vt:lpstr>
      <vt:lpstr>1_ガイド入りテンプレートサンプル20130531三木さん</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2017-01-23T02:12:32Z</dcterms:created>
  <dcterms:modified xsi:type="dcterms:W3CDTF">2018-10-22T06:49:31Z</dcterms:modified>
</cp:coreProperties>
</file>